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58" r:id="rId5"/>
    <p:sldId id="268" r:id="rId6"/>
    <p:sldId id="260" r:id="rId7"/>
    <p:sldId id="267" r:id="rId8"/>
    <p:sldId id="261" r:id="rId9"/>
    <p:sldId id="266" r:id="rId10"/>
    <p:sldId id="262" r:id="rId11"/>
    <p:sldId id="274" r:id="rId12"/>
    <p:sldId id="273" r:id="rId13"/>
    <p:sldId id="275" r:id="rId14"/>
    <p:sldId id="263" r:id="rId15"/>
    <p:sldId id="269" r:id="rId16"/>
    <p:sldId id="270" r:id="rId17"/>
    <p:sldId id="271" r:id="rId18"/>
    <p:sldId id="264" r:id="rId19"/>
    <p:sldId id="265" r:id="rId20"/>
  </p:sldIdLst>
  <p:sldSz cx="18288000" cy="10287000"/>
  <p:notesSz cx="6858000" cy="9144000"/>
  <p:embeddedFontLst>
    <p:embeddedFont>
      <p:font typeface="Arimo" panose="020B0604020202020204" charset="0"/>
      <p:regular r:id="rId22"/>
    </p:embeddedFont>
    <p:embeddedFont>
      <p:font typeface="Arimo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971"/>
    <a:srgbClr val="FFFFFF"/>
    <a:srgbClr val="604DEA"/>
    <a:srgbClr val="EE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446F2-4A3E-040E-1E9A-DBDFBDCCF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FF3D49-C276-DE8C-E03B-822C2FA7B1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69374-0329-C406-33A2-F7B917B1E3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AEDD0F6-D74C-21AA-5A0C-FD00D32B8F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6C4FA4A-C732-6684-0EA9-CB8D81E13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31E9F-7853-DF51-BE62-95E55B417C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B7A18-6CE3-DFD5-89F0-0D014B1CCB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072217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7496C-5847-04B6-B084-AD9F6A7EC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60D40B-1966-43A3-5A67-40D2983EEA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354A5-696A-2047-DF95-0A14192F635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3A34DE9-FAFA-B21E-E0F6-F015D48F33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FBCC69B-8D28-6C6B-DB3E-D37C53A030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9A568-5B44-DCAA-D26E-4581AB373A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CD648-09BC-0B1D-A2CC-A767B9E7B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77761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9B2A5-BD70-46BC-AB0C-4F7FE9AA1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DFFFFE-83D6-86BC-3B7F-C298D9C0CA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2366F-B6AC-F20E-26DA-7BB9A17E851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5266061-3C51-1642-9246-6A3E500601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6A506E9-168B-8691-BC32-FD515ABE1A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474EB-0D3A-D293-565A-61EA4C951D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0DB1F-B39D-18CA-B20A-48F796DEAF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14957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48938-6424-F4EF-E7F2-41725C230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ECA240-C126-42A1-DCA1-0C093C7209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1B829-B7DE-D518-ACC4-F4FD663B6A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4EDF712-D20F-3921-E70B-8ACAF1DFF4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1D5F9D-6771-1B59-D628-EDECD5B5C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2A2D1-1E97-FE8E-5B62-2D49F6A211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64A0F-BE9E-C792-CE0C-0BD18B82C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4647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B6E5F-4EF6-1128-14C8-01DE3A2EA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F00F6C-B68C-D870-72AB-7A6A4854BA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9E213C-14FA-2107-98AE-B0AAB53382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C67EDBB-6EB3-D64D-993F-2BE7215973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18D18B-CC6E-094E-B322-3F64BECFE1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BBAB5-C758-E79F-C728-564DD6B50C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FC16F-245B-13D9-4059-2B47DB3DC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28053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DADF2-3CF2-30A8-C3C8-8BCE2E798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803AAD-3EF4-0AE1-C15C-1AEA500B38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FF72E-68F7-6D98-268A-18CE50CBC85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69BC03F-8B1F-8063-69E0-574D6B85A4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CE26CF1-0A26-8A10-220B-73AE9AE82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39BE3-47D1-D589-E286-747E6FC1F2C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508BB-A899-7695-52A0-AF278A4AF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83839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53AA1-4262-12CE-A81A-850E0CE23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61C1D7-6776-7E06-EA99-505B77067D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91087-6075-492F-91D2-35D03E38CD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6733A64-D5E2-9E7C-1890-ED94D40D4D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68FE02-9B54-5746-94C5-F8E36BAE4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314DB-DD5D-FCE1-E282-6733EB4DB8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D3506-318B-B885-8E50-3529271F6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3835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sv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2514005"/>
            <a:ext cx="9445526" cy="2657921"/>
            <a:chOff x="0" y="0"/>
            <a:chExt cx="12594035" cy="35438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594035" cy="36010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Counselor: THE School Management Platform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5597129"/>
            <a:ext cx="9445526" cy="1360885"/>
            <a:chOff x="0" y="0"/>
            <a:chExt cx="12594035" cy="18145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2594035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Introducing a comprehensive, AI-powered platform designed to simplify school administration, improve student and teacher engagement, and enhance operational efficiency.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7475" y="7293322"/>
            <a:ext cx="463154" cy="463154"/>
            <a:chOff x="0" y="0"/>
            <a:chExt cx="617538" cy="6175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87550" y="6969664"/>
            <a:ext cx="4660850" cy="2974435"/>
            <a:chOff x="0" y="-76200"/>
            <a:chExt cx="3289498" cy="7375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89498" cy="661392"/>
            </a:xfrm>
            <a:custGeom>
              <a:avLst/>
              <a:gdLst/>
              <a:ahLst/>
              <a:cxnLst/>
              <a:rect l="l" t="t" r="r" b="b"/>
              <a:pathLst>
                <a:path w="3289498" h="661392">
                  <a:moveTo>
                    <a:pt x="0" y="0"/>
                  </a:moveTo>
                  <a:lnTo>
                    <a:pt x="3289498" y="0"/>
                  </a:lnTo>
                  <a:lnTo>
                    <a:pt x="3289498" y="661392"/>
                  </a:lnTo>
                  <a:lnTo>
                    <a:pt x="0" y="6613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3289498" cy="7375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4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Made By:</a:t>
              </a:r>
              <a:b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Fares Abdi (Full-stack dev)</a:t>
              </a:r>
              <a:b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Raouf </a:t>
              </a:r>
              <a:r>
                <a:rPr lang="en-US" sz="2000" b="1" dirty="0" err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Zobir</a:t>
              </a: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(back-end expert )</a:t>
              </a:r>
              <a:b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Anas </a:t>
              </a:r>
              <a:r>
                <a:rPr lang="en-US" sz="2000" b="1" dirty="0" err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Alasmer</a:t>
              </a: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( front-end expert) </a:t>
              </a:r>
              <a:b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Ziad </a:t>
              </a:r>
              <a:r>
                <a:rPr lang="en-US" sz="2000" b="1" dirty="0" err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Bentmati</a:t>
              </a: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(ai expert)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42714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6" name="Group 6"/>
          <p:cNvGrpSpPr/>
          <p:nvPr/>
        </p:nvGrpSpPr>
        <p:grpSpPr>
          <a:xfrm>
            <a:off x="7826127" y="763041"/>
            <a:ext cx="9493746" cy="1728788"/>
            <a:chOff x="0" y="0"/>
            <a:chExt cx="12658328" cy="23050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58328" cy="2305050"/>
            </a:xfrm>
            <a:custGeom>
              <a:avLst/>
              <a:gdLst/>
              <a:ahLst/>
              <a:cxnLst/>
              <a:rect l="l" t="t" r="r" b="b"/>
              <a:pathLst>
                <a:path w="12658328" h="2305050">
                  <a:moveTo>
                    <a:pt x="0" y="0"/>
                  </a:moveTo>
                  <a:lnTo>
                    <a:pt x="12658328" y="0"/>
                  </a:lnTo>
                  <a:lnTo>
                    <a:pt x="12658328" y="2305050"/>
                  </a:lnTo>
                  <a:lnTo>
                    <a:pt x="0" y="230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658328" cy="2352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437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Attendance Tracking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826127" y="2906614"/>
            <a:ext cx="691455" cy="691455"/>
          </a:xfrm>
          <a:custGeom>
            <a:avLst/>
            <a:gdLst/>
            <a:ahLst/>
            <a:cxnLst/>
            <a:rect l="l" t="t" r="r" b="b"/>
            <a:pathLst>
              <a:path w="691455" h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826127" y="3874591"/>
            <a:ext cx="3457724" cy="432047"/>
            <a:chOff x="0" y="0"/>
            <a:chExt cx="4610298" cy="5760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610298" cy="6046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Facial Recognition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26127" y="4472582"/>
            <a:ext cx="4539406" cy="1327845"/>
            <a:chOff x="0" y="0"/>
            <a:chExt cx="6052542" cy="17704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052542" cy="1770460"/>
            </a:xfrm>
            <a:custGeom>
              <a:avLst/>
              <a:gdLst/>
              <a:ahLst/>
              <a:cxnLst/>
              <a:rect l="l" t="t" r="r" b="b"/>
              <a:pathLst>
                <a:path w="6052542" h="1770460">
                  <a:moveTo>
                    <a:pt x="0" y="0"/>
                  </a:moveTo>
                  <a:lnTo>
                    <a:pt x="6052542" y="0"/>
                  </a:lnTo>
                  <a:lnTo>
                    <a:pt x="6052542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6052542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face recognition system for accurate and efficient attendance tracking.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780317" y="3874591"/>
            <a:ext cx="3457724" cy="432047"/>
            <a:chOff x="0" y="0"/>
            <a:chExt cx="4610298" cy="57606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4610298" cy="6046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OCR Technology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780317" y="4472582"/>
            <a:ext cx="4539555" cy="1327845"/>
            <a:chOff x="0" y="0"/>
            <a:chExt cx="6052740" cy="17704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52740" cy="1770460"/>
            </a:xfrm>
            <a:custGeom>
              <a:avLst/>
              <a:gdLst/>
              <a:ahLst/>
              <a:cxnLst/>
              <a:rect l="l" t="t" r="r" b="b"/>
              <a:pathLst>
                <a:path w="6052740" h="1770460">
                  <a:moveTo>
                    <a:pt x="0" y="0"/>
                  </a:moveTo>
                  <a:lnTo>
                    <a:pt x="6052740" y="0"/>
                  </a:lnTo>
                  <a:lnTo>
                    <a:pt x="6052740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6052740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Optical character recognition (OCR) for automated attendance recording from physical forms.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11168988" y="6118105"/>
            <a:ext cx="691455" cy="691455"/>
          </a:xfrm>
          <a:custGeom>
            <a:avLst/>
            <a:gdLst/>
            <a:ahLst/>
            <a:cxnLst/>
            <a:rect l="l" t="t" r="r" b="b"/>
            <a:pathLst>
              <a:path w="691455" h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24" name="Group 24"/>
          <p:cNvGrpSpPr/>
          <p:nvPr/>
        </p:nvGrpSpPr>
        <p:grpSpPr>
          <a:xfrm>
            <a:off x="10270216" y="7127237"/>
            <a:ext cx="4200716" cy="459582"/>
            <a:chOff x="0" y="-36712"/>
            <a:chExt cx="5600954" cy="6127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990656" y="-36712"/>
              <a:ext cx="4610298" cy="6046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Analysis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26127" y="7586820"/>
            <a:ext cx="7767934" cy="1937139"/>
            <a:chOff x="0" y="-812392"/>
            <a:chExt cx="10357247" cy="258285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052542" cy="1770460"/>
            </a:xfrm>
            <a:custGeom>
              <a:avLst/>
              <a:gdLst/>
              <a:ahLst/>
              <a:cxnLst/>
              <a:rect l="l" t="t" r="r" b="b"/>
              <a:pathLst>
                <a:path w="6052542" h="1770460">
                  <a:moveTo>
                    <a:pt x="0" y="0"/>
                  </a:moveTo>
                  <a:lnTo>
                    <a:pt x="6052542" y="0"/>
                  </a:lnTo>
                  <a:lnTo>
                    <a:pt x="6052542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4304705" y="-812392"/>
              <a:ext cx="6052542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Real-time insights into attendance patterns, identifying potential issues and trends.</a:t>
              </a:r>
            </a:p>
          </p:txBody>
        </p:sp>
      </p:grpSp>
      <p:pic>
        <p:nvPicPr>
          <p:cNvPr id="35" name="Graphic 34" descr="Document with solid fill">
            <a:extLst>
              <a:ext uri="{FF2B5EF4-FFF2-40B4-BE49-F238E27FC236}">
                <a16:creationId xmlns:a16="http://schemas.microsoft.com/office/drawing/2014/main" id="{B1DC00ED-9244-D035-D55C-DFA64A50B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24358" y="2631812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DC4CE2F-F4BF-C523-B471-0431363BD80C}"/>
              </a:ext>
            </a:extLst>
          </p:cNvPr>
          <p:cNvSpPr/>
          <p:nvPr/>
        </p:nvSpPr>
        <p:spPr>
          <a:xfrm>
            <a:off x="3124200" y="4681686"/>
            <a:ext cx="762000" cy="8382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120CF0BA-ACFC-1C4D-F93F-C4C27A5B7C7D}"/>
              </a:ext>
            </a:extLst>
          </p:cNvPr>
          <p:cNvGrpSpPr/>
          <p:nvPr/>
        </p:nvGrpSpPr>
        <p:grpSpPr>
          <a:xfrm>
            <a:off x="2438400" y="9165155"/>
            <a:ext cx="15014971" cy="1339432"/>
            <a:chOff x="-739801" y="-604610"/>
            <a:chExt cx="20019962" cy="1785908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EDCB1B5-7F1B-31A8-4222-8F8E2EB00E75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B9DC6372-DCE2-061F-A3AC-7CF4CE32A5B8}"/>
                </a:ext>
              </a:extLst>
            </p:cNvPr>
            <p:cNvSpPr txBox="1"/>
            <p:nvPr/>
          </p:nvSpPr>
          <p:spPr>
            <a:xfrm>
              <a:off x="-739801" y="-604610"/>
              <a:ext cx="20019962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Attendance Tracking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CFC85ED-DFDC-77B8-124D-BB7FBCB63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049" y="1424296"/>
            <a:ext cx="5410202" cy="6548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8E7D0F-3DE8-609F-804E-3AC7E1092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38612"/>
            <a:ext cx="5486400" cy="67198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D56031-5D23-B62C-EFD8-0FA222DC658E}"/>
              </a:ext>
            </a:extLst>
          </p:cNvPr>
          <p:cNvSpPr txBox="1"/>
          <p:nvPr/>
        </p:nvSpPr>
        <p:spPr>
          <a:xfrm>
            <a:off x="1808470" y="7923423"/>
            <a:ext cx="2762535" cy="806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2400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Scanned Picture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78C18-ABEE-74BF-1C82-485FCFC00E1D}"/>
              </a:ext>
            </a:extLst>
          </p:cNvPr>
          <p:cNvSpPr txBox="1"/>
          <p:nvPr/>
        </p:nvSpPr>
        <p:spPr>
          <a:xfrm>
            <a:off x="8915400" y="7923423"/>
            <a:ext cx="3152704" cy="806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2400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OCR SYSTEM</a:t>
            </a:r>
          </a:p>
        </p:txBody>
      </p:sp>
      <p:pic>
        <p:nvPicPr>
          <p:cNvPr id="15" name="Graphic 14" descr="Chevron arrows with solid fill">
            <a:extLst>
              <a:ext uri="{FF2B5EF4-FFF2-40B4-BE49-F238E27FC236}">
                <a16:creationId xmlns:a16="http://schemas.microsoft.com/office/drawing/2014/main" id="{B8BD65E9-CE05-FBA0-653A-890B7F9D2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3024" y="4700261"/>
            <a:ext cx="914400" cy="914400"/>
          </a:xfrm>
          <a:prstGeom prst="rect">
            <a:avLst/>
          </a:prstGeom>
        </p:spPr>
      </p:pic>
      <p:pic>
        <p:nvPicPr>
          <p:cNvPr id="16" name="Graphic 15" descr="Chevron arrows with solid fill">
            <a:extLst>
              <a:ext uri="{FF2B5EF4-FFF2-40B4-BE49-F238E27FC236}">
                <a16:creationId xmlns:a16="http://schemas.microsoft.com/office/drawing/2014/main" id="{9D4F97B3-3E0B-921B-39DF-2B8D2A20A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4000" y="4700261"/>
            <a:ext cx="914400" cy="914400"/>
          </a:xfrm>
          <a:prstGeom prst="rect">
            <a:avLst/>
          </a:prstGeom>
        </p:spPr>
      </p:pic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CBEBC2F2-25D1-F234-215E-2705E52AD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06600" y="4381500"/>
            <a:ext cx="1752600" cy="1752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9FBBE56-B554-429F-A58E-F667C6EF1701}"/>
              </a:ext>
            </a:extLst>
          </p:cNvPr>
          <p:cNvSpPr txBox="1"/>
          <p:nvPr/>
        </p:nvSpPr>
        <p:spPr>
          <a:xfrm>
            <a:off x="14882848" y="6139642"/>
            <a:ext cx="3152704" cy="806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2400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Data Base</a:t>
            </a:r>
          </a:p>
        </p:txBody>
      </p:sp>
    </p:spTree>
    <p:extLst>
      <p:ext uri="{BB962C8B-B14F-4D97-AF65-F5344CB8AC3E}">
        <p14:creationId xmlns:p14="http://schemas.microsoft.com/office/powerpoint/2010/main" val="395568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6E088-57D9-9858-EB34-B9F1BB674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1FFFDEFE-3E3F-7F13-6709-972CEB6FC8D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3D8692B-C4E8-F070-319A-8297356FBC3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540402F-E2F6-BDE6-BB0A-ED8C37FEAF51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6E379C5-827D-B1D9-778C-83F90924F817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46CF9BF-6471-8A28-177F-4A5953B49050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971A0B1-8872-3914-A482-0F3A1DBDECEB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B6EF4D71-78E2-2E8E-60D5-69D0067076AD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5F1AC77-19AB-F96B-6446-90B0907FFC05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D4CF85E-F78F-822C-B3C9-985329B98649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93052A6-B64C-AC35-6A71-F0C8AACB71AC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AE5E156-6912-E196-1E7C-1EE86CCFE5C4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940C10D-1EFA-D6CA-58A7-3279BACE91FF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F6DF133-84CB-8FF1-EFC6-8FA22919C659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AA6DC26-0B3B-78B2-FC06-C8D6D6090A0E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2A19C7C-ACA8-A10C-2FEE-0589FDBB4E21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99B863F-470F-26A4-AC1A-D1FC0D4E8020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EC7C4B93-CA6D-1314-471E-B8D7DE1C9C1B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DD3EA80B-442F-C215-D94C-776C6E0CA3FA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41474824-ACFC-CE7D-F7B4-281B0729F947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EA991DE4-49BB-7F21-1B03-7CCD340113E7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BF6A4171-B756-CE29-2D94-3DE07449A44F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5728899B-F164-DDD4-FD15-96AD5D43E6C7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099D95DE-C559-C56D-663F-786C50FD4B73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3F027545-BADC-F8FB-1E6B-6E4E62F15418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A45A0498-8A70-07B8-8329-F5271C2C22B4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FDE12072-A01B-2A24-74D6-8B88C2B1FA83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EFC29914-CFF8-D6A5-6956-1AF86EE5A1FC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E018A677-5F0A-2010-5B63-02AA95D1ECD7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1AC63CFB-2DC1-13C3-779C-8EA13B71B514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A106E66-DE90-3E32-D594-033ACCEEEB5E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4AD95217-769D-D35B-00BD-34A77279A9AC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6CFC9A49-45AC-D443-106F-890FC15A792D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1558DA4B-7832-A534-2378-E9B3C459DED4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008C4094-B358-D501-613F-85AAE964CB56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8F7545A8-EFCE-4516-FC52-413F47869025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D36BB2D-EA54-0A80-9C5C-42C5FEFEBE0B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985CDCDF-D8A0-25F9-FFB8-4204F97365A9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17FCD114-FEAA-776A-C253-D03FEFCE87BD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595340AA-3A85-5E7B-5384-60AC13ED0A9E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F3ACB2FA-0BCD-F658-7894-EBCA83A43B25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FBA12A6E-7166-50F8-486D-EE3FB49393DF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A952419B-C76C-3197-8F3C-B5607E51C4FB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9DF8DA5A-F9E8-4CB9-7517-A5CABD63F7C2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AA3EA874-22CA-D231-3225-CAF3CF923E7D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DF516911-A2CE-2EBE-F65B-D247C28251B5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4670D656-5A6E-2F4B-82EE-BF601E0771BE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0EFCBAF9-D9C9-E873-CCE5-72EBAAB324A9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221D33E5-98E7-B6EB-2554-131E1E7F83DE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284BDA68-E6B3-3E3A-759E-4990DC89234E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8BD974CC-CE47-6180-0791-353D33604D33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9A341510-1D67-E2BB-5172-E633498E0AE7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AE6C5356-3826-9BD7-8919-1477EEC97A4B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865A246A-FB7B-74A2-CEDD-3B6C6F8C40E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3E02E8DC-9668-0740-0339-3BB86FBF883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9FC233C6-13D6-6D88-BB42-3C16674B5E47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7F61D89C-5EF2-98B1-7640-032938419593}"/>
              </a:ext>
            </a:extLst>
          </p:cNvPr>
          <p:cNvGrpSpPr/>
          <p:nvPr/>
        </p:nvGrpSpPr>
        <p:grpSpPr>
          <a:xfrm>
            <a:off x="2993251" y="9123945"/>
            <a:ext cx="15014971" cy="1380642"/>
            <a:chOff x="0" y="-659557"/>
            <a:chExt cx="20019962" cy="1840855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7F504596-F23D-E715-1065-354CF15137BD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C961A21D-9DDD-7E79-4389-9DC897074E5B}"/>
                </a:ext>
              </a:extLst>
            </p:cNvPr>
            <p:cNvSpPr txBox="1"/>
            <p:nvPr/>
          </p:nvSpPr>
          <p:spPr>
            <a:xfrm>
              <a:off x="0" y="-659557"/>
              <a:ext cx="20019962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Attendance Tracking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70AF0944-8A57-AE8A-0733-283CCCB42C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2213371" y="312946"/>
            <a:ext cx="13106400" cy="8405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665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52E76-7389-CCEC-C9D4-2F6FD0EFB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2" t="25555" r="39640" b="10740"/>
          <a:stretch/>
        </p:blipFill>
        <p:spPr>
          <a:xfrm>
            <a:off x="9713104" y="1562100"/>
            <a:ext cx="3200400" cy="655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99062-C618-3590-0FE0-DCCDAFE7D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7" t="30000" r="48333" b="6296"/>
          <a:stretch/>
        </p:blipFill>
        <p:spPr>
          <a:xfrm>
            <a:off x="4038600" y="1568355"/>
            <a:ext cx="3200400" cy="655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32E1205-6BC8-8064-A9A2-C992A018D654}"/>
              </a:ext>
            </a:extLst>
          </p:cNvPr>
          <p:cNvSpPr txBox="1"/>
          <p:nvPr/>
        </p:nvSpPr>
        <p:spPr>
          <a:xfrm>
            <a:off x="2971800" y="9029700"/>
            <a:ext cx="15014971" cy="87540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6749"/>
              </a:lnSpc>
            </a:pPr>
            <a:r>
              <a:rPr lang="en-US" sz="6000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AI-Powered Attendance Tracking</a:t>
            </a:r>
          </a:p>
        </p:txBody>
      </p:sp>
    </p:spTree>
    <p:extLst>
      <p:ext uri="{BB962C8B-B14F-4D97-AF65-F5344CB8AC3E}">
        <p14:creationId xmlns:p14="http://schemas.microsoft.com/office/powerpoint/2010/main" val="3940709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2758679"/>
          </a:xfrm>
          <a:custGeom>
            <a:avLst/>
            <a:gdLst/>
            <a:ahLst/>
            <a:cxnLst/>
            <a:rect l="l" t="t" r="r" b="b"/>
            <a:pathLst>
              <a:path w="18288000" h="2758679">
                <a:moveTo>
                  <a:pt x="0" y="0"/>
                </a:moveTo>
                <a:lnTo>
                  <a:pt x="18288000" y="0"/>
                </a:lnTo>
                <a:lnTo>
                  <a:pt x="18288000" y="2758679"/>
                </a:lnTo>
                <a:lnTo>
                  <a:pt x="0" y="2758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" b="-64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72417" y="3344168"/>
            <a:ext cx="15308759" cy="710952"/>
            <a:chOff x="0" y="-28575"/>
            <a:chExt cx="20411678" cy="9479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191633" cy="919362"/>
            </a:xfrm>
            <a:custGeom>
              <a:avLst/>
              <a:gdLst/>
              <a:ahLst/>
              <a:cxnLst/>
              <a:rect l="l" t="t" r="r" b="b"/>
              <a:pathLst>
                <a:path w="17191633" h="919362">
                  <a:moveTo>
                    <a:pt x="0" y="0"/>
                  </a:moveTo>
                  <a:lnTo>
                    <a:pt x="17191633" y="0"/>
                  </a:lnTo>
                  <a:lnTo>
                    <a:pt x="17191633" y="919362"/>
                  </a:lnTo>
                  <a:lnTo>
                    <a:pt x="0" y="919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411678" cy="9479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431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72417" y="4386114"/>
            <a:ext cx="1103411" cy="1765547"/>
          </a:xfrm>
          <a:custGeom>
            <a:avLst/>
            <a:gdLst/>
            <a:ahLst/>
            <a:cxnLst/>
            <a:rect l="l" t="t" r="r" b="b"/>
            <a:pathLst>
              <a:path w="1103411" h="1765547">
                <a:moveTo>
                  <a:pt x="0" y="0"/>
                </a:moveTo>
                <a:lnTo>
                  <a:pt x="1103412" y="0"/>
                </a:lnTo>
                <a:lnTo>
                  <a:pt x="1103412" y="1765547"/>
                </a:lnTo>
                <a:lnTo>
                  <a:pt x="0" y="1765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4" r="-164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206824" y="4606677"/>
            <a:ext cx="2758679" cy="344835"/>
            <a:chOff x="0" y="0"/>
            <a:chExt cx="3678238" cy="4597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8238" cy="459780"/>
            </a:xfrm>
            <a:custGeom>
              <a:avLst/>
              <a:gdLst/>
              <a:ahLst/>
              <a:cxnLst/>
              <a:rect l="l" t="t" r="r" b="b"/>
              <a:pathLst>
                <a:path w="3678238" h="459780">
                  <a:moveTo>
                    <a:pt x="0" y="0"/>
                  </a:moveTo>
                  <a:lnTo>
                    <a:pt x="3678238" y="0"/>
                  </a:lnTo>
                  <a:lnTo>
                    <a:pt x="3678238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678238" cy="4788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Personalized Emails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206824" y="5083820"/>
            <a:ext cx="15308759" cy="353020"/>
            <a:chOff x="0" y="0"/>
            <a:chExt cx="20411678" cy="4706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11678" cy="470693"/>
            </a:xfrm>
            <a:custGeom>
              <a:avLst/>
              <a:gdLst/>
              <a:ahLst/>
              <a:cxnLst/>
              <a:rect l="l" t="t" r="r" b="b"/>
              <a:pathLst>
                <a:path w="20411678" h="470693">
                  <a:moveTo>
                    <a:pt x="0" y="0"/>
                  </a:moveTo>
                  <a:lnTo>
                    <a:pt x="20411678" y="0"/>
                  </a:lnTo>
                  <a:lnTo>
                    <a:pt x="20411678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20411678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assistant that generates personalized emails based on user input.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772417" y="6151661"/>
            <a:ext cx="1103411" cy="1765547"/>
          </a:xfrm>
          <a:custGeom>
            <a:avLst/>
            <a:gdLst/>
            <a:ahLst/>
            <a:cxnLst/>
            <a:rect l="l" t="t" r="r" b="b"/>
            <a:pathLst>
              <a:path w="1103411" h="1765547">
                <a:moveTo>
                  <a:pt x="0" y="0"/>
                </a:moveTo>
                <a:lnTo>
                  <a:pt x="1103412" y="0"/>
                </a:lnTo>
                <a:lnTo>
                  <a:pt x="1103412" y="1765548"/>
                </a:lnTo>
                <a:lnTo>
                  <a:pt x="0" y="1765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4" r="-164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206824" y="6372225"/>
            <a:ext cx="3812976" cy="432196"/>
            <a:chOff x="0" y="0"/>
            <a:chExt cx="3828257" cy="4597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28257" cy="459780"/>
            </a:xfrm>
            <a:custGeom>
              <a:avLst/>
              <a:gdLst/>
              <a:ahLst/>
              <a:cxnLst/>
              <a:rect l="l" t="t" r="r" b="b"/>
              <a:pathLst>
                <a:path w="3828257" h="459780">
                  <a:moveTo>
                    <a:pt x="0" y="0"/>
                  </a:moveTo>
                  <a:lnTo>
                    <a:pt x="3828257" y="0"/>
                  </a:lnTo>
                  <a:lnTo>
                    <a:pt x="3828257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3828257" cy="4788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Automated Responses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06824" y="6849367"/>
            <a:ext cx="15308759" cy="353020"/>
            <a:chOff x="0" y="0"/>
            <a:chExt cx="20411678" cy="47069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411678" cy="470693"/>
            </a:xfrm>
            <a:custGeom>
              <a:avLst/>
              <a:gdLst/>
              <a:ahLst/>
              <a:cxnLst/>
              <a:rect l="l" t="t" r="r" b="b"/>
              <a:pathLst>
                <a:path w="20411678" h="470693">
                  <a:moveTo>
                    <a:pt x="0" y="0"/>
                  </a:moveTo>
                  <a:lnTo>
                    <a:pt x="20411678" y="0"/>
                  </a:lnTo>
                  <a:lnTo>
                    <a:pt x="20411678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20411678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Automate responses to frequently asked questions, reducing manual workload.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772417" y="7917210"/>
            <a:ext cx="1103411" cy="1765547"/>
          </a:xfrm>
          <a:custGeom>
            <a:avLst/>
            <a:gdLst/>
            <a:ahLst/>
            <a:cxnLst/>
            <a:rect l="l" t="t" r="r" b="b"/>
            <a:pathLst>
              <a:path w="1103411" h="1765547">
                <a:moveTo>
                  <a:pt x="0" y="0"/>
                </a:moveTo>
                <a:lnTo>
                  <a:pt x="1103412" y="0"/>
                </a:lnTo>
                <a:lnTo>
                  <a:pt x="1103412" y="1765547"/>
                </a:lnTo>
                <a:lnTo>
                  <a:pt x="0" y="17655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4" r="-164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2206824" y="8137772"/>
            <a:ext cx="2943671" cy="344835"/>
            <a:chOff x="0" y="0"/>
            <a:chExt cx="3924895" cy="45978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924895" cy="459780"/>
            </a:xfrm>
            <a:custGeom>
              <a:avLst/>
              <a:gdLst/>
              <a:ahLst/>
              <a:cxnLst/>
              <a:rect l="l" t="t" r="r" b="b"/>
              <a:pathLst>
                <a:path w="3924895" h="459780">
                  <a:moveTo>
                    <a:pt x="0" y="0"/>
                  </a:moveTo>
                  <a:lnTo>
                    <a:pt x="3924895" y="0"/>
                  </a:lnTo>
                  <a:lnTo>
                    <a:pt x="3924895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3924895" cy="4788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Gemini API Integration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206824" y="8614916"/>
            <a:ext cx="15308759" cy="353020"/>
            <a:chOff x="0" y="0"/>
            <a:chExt cx="20411678" cy="47069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0411678" cy="470693"/>
            </a:xfrm>
            <a:custGeom>
              <a:avLst/>
              <a:gdLst/>
              <a:ahLst/>
              <a:cxnLst/>
              <a:rect l="l" t="t" r="r" b="b"/>
              <a:pathLst>
                <a:path w="20411678" h="470693">
                  <a:moveTo>
                    <a:pt x="0" y="0"/>
                  </a:moveTo>
                  <a:lnTo>
                    <a:pt x="20411678" y="0"/>
                  </a:lnTo>
                  <a:lnTo>
                    <a:pt x="20411678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20411678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Leverage Gemini's powerful language capabilities for natural language processing and understanding.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DEA06-E1E3-D89D-51DB-6F2647B5B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B3B30570-34E1-41D2-784F-13F48FC2921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E480198-68CC-9AEA-DA5F-BD7AF9BD879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A78BC5B-9AAE-148B-9A10-11BBFB5F7010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928DD73-6FFA-9F9F-3FA7-06CC4BF3F666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C74CECA-832D-19B8-8353-547DD262B8BC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870A36-B1BF-DCA3-21C6-AF665847342F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F3C4EAF2-46F2-CAB7-E527-1D0006AF2C5B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F150FC64-35E3-F732-5C86-414BC2A52AD4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390E716-16D5-3573-59B5-5CABEDA1E972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A99A369-40B2-A346-BC22-350D10DAE569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50084C7-95A4-ED4C-1C44-A87B5A006E03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A93ADA8-585D-9BFF-2B8A-D4DD3351337A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CFECFB4-59B2-D60D-C1D7-D686ABB3A903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305A629-30BB-7B43-942D-33C8F3C320AF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3B07B17-DB8F-BD94-72C1-7A5DA2DBBC13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63BB7A4-C055-C8CD-48A9-C54BDF510E12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D67F901-11A0-2D6B-471C-5815C94C9D11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12FAEFD-BA97-16EC-83BF-2B4AAC4D8D8F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75F74AEA-45D8-E2C4-BA1B-A0F315D1EC33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7A7C80FE-1D16-53E2-2E92-3F3CBDB79280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923C64A-78B7-8C59-4103-E9539C169A2F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7799C764-2EA3-45B1-D7C9-89663200B4DF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10CD0BA2-555A-3BAB-70E5-3F72A4401041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EDA185C-E9CB-211C-65CA-90C1AFB3EF38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4C816A3-49FB-8FAF-C541-F59B0DDEC001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4FAB5EE5-B6C5-102E-9C73-06BCD218141C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31EF0ECB-D364-30DE-633C-0E3EED6C47ED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20D3D626-B196-1602-A1F2-441ECDFE4D43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229A8532-92FA-4FD2-180D-C27B116428C5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ADB518EC-56CE-A754-5738-4DD5E0E11488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EDC5B28A-8151-4355-9281-38D863E12A08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F045E3DA-6CB2-3922-C0C5-786BB0C9ABBF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3B5DC8C5-5C27-9E5D-FA00-DDB85202A060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E997A440-B0BC-2CDD-EE8A-843CDD689575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43B568F9-8049-56ED-ECC9-32C509776525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E2BD45C-033E-1F9F-3893-3792C2A41033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944A4B1B-2B9C-894F-4F78-7850C3388FC2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77A435BB-D0FF-2686-5368-D619A50BC733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FD17E28C-5122-EEB9-C15A-DAE0DE6AE953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32D73807-15AF-35E2-22BF-13BD3D13C133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CFD17ABA-6D45-AA32-0FC5-D1303A4C7A25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D9F233A3-10E5-4F88-7B86-721076B0F44E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31C36D7D-85F4-8C76-F6C3-287FB336451B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313D31CD-8A14-1D8C-048A-17EA5D86B1D4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5D98A89C-0AFB-7C55-6378-C8FBC0F1FB07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E86F6358-9931-D9D0-1086-51BD88027821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2C00EB3C-6271-20B6-22E1-EA36DD4936BE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804D029F-EA7A-D93D-55A1-A098057119F5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0C323AAE-A506-D832-C81D-A5574BC89B3B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18FFB03B-4C8D-7DB4-9AA1-58F108669CF7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F2966802-EDFF-7D35-835C-C615F59E7E41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E2E7167E-A112-ED21-64EE-38561DE60AC2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F8BF3597-7A3E-7778-6EEA-42BB93B961D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8AFCD0A7-392F-2898-67CD-84AEF6735F0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A9BB9F30-FE91-7EBD-1AE5-9B95C19C83D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4DA19A12-D2B4-721C-5F9D-8BAB1E9B1452}"/>
              </a:ext>
            </a:extLst>
          </p:cNvPr>
          <p:cNvGrpSpPr/>
          <p:nvPr/>
        </p:nvGrpSpPr>
        <p:grpSpPr>
          <a:xfrm>
            <a:off x="923330" y="9083724"/>
            <a:ext cx="19964399" cy="1420863"/>
            <a:chOff x="-2759893" y="-713185"/>
            <a:chExt cx="26619200" cy="1894483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B8B0015F-B0AF-33D2-20BC-43D78F264EBF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4E2ECADE-EB72-EFB4-D668-FD261B1D045C}"/>
                </a:ext>
              </a:extLst>
            </p:cNvPr>
            <p:cNvSpPr txBox="1"/>
            <p:nvPr/>
          </p:nvSpPr>
          <p:spPr>
            <a:xfrm>
              <a:off x="-2759893" y="-713185"/>
              <a:ext cx="26619200" cy="1657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55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793DF527-9C15-747A-3D15-F8FC7DD1A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1620962" y="277862"/>
            <a:ext cx="14173200" cy="8463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8889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32641-BAA5-70D4-FCC9-8B6D9C6AB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2B39B2E2-01EB-8794-D1AF-EBE64E9ED2C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287F3F4-4BE4-A154-976B-16CFC7103E2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46F0580-D874-5616-48E8-8F5CA1291DF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9E64F6C-9AB2-A6BD-55B6-E5CAA77FCE08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E293192-0121-9E9B-A900-0936DC932E4C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738CDF4-BF4C-1DA7-A871-068B2538A7EA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9A032FC6-EDAF-DFB9-BF65-E4ACC2907307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40070229-1D13-EADB-5091-877772BDB9EC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4C389CD-B7C2-059D-E4ED-CE49C36D2606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34550B2-2A67-F5C2-07FE-3E3014A4B77D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A27E992-E2AA-02F2-D812-09425538FAED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0C7A200-CD9C-7649-F074-EA8EFCA5125B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5C852CA-AC26-9321-5645-2F70C20B011B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EAD3058-CFFD-8CFE-03C8-F0A6B3BE72C1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4C05EBA-00F1-30D5-538B-13E59E167CC2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87702EC-9777-428B-A2C5-780CE054190F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137E37B5-F71C-C3ED-3FE3-54E24AEB2980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B7BB273-303E-B101-2CF1-363EDA3D9868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DF7CA679-1A36-B6E0-7293-8F948CC9BEB5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43510DFF-6E37-FD7C-3932-F55C26B595ED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B726637-6214-DE30-F325-6CB5E8896D84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2BD97DDE-BD8F-93DF-DDE9-84DA8B1108BA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47C31D4-8B71-693C-5EF4-24877C2ED41E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8F40E2F8-94DF-5B8F-FDC8-B3D50E9AB53C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8FC3575C-A791-630B-06F9-981ED455D4D4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9EA2F61C-4BC9-1DD9-58CA-FEDA9C906573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113CDD6-4487-A9DC-1234-9BA418E8C5A9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796BA1B0-6CFC-1A96-D122-21777F0B2172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F335560A-9F66-7E47-999D-F3BF2FE658C9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4650F82-6AC3-51E7-88B0-8FA6FB38FEFA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963C6201-7A3A-FB80-5702-9C487B9CEBC9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F097CA9D-11F3-5FF8-2E9B-0F4943370259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8B91D7D8-D196-17B8-8607-853798A5F9C6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F35E1E8F-FAB0-DA4B-8EFA-7EBA2975BF94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7674F0DD-3BC0-DE9A-C5DC-44FE1F5B047B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CC075EAA-A305-FE8E-CD3D-144EE6E260C6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BB60FFF0-2EBF-9F3D-A37E-E43D95017979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DCEC8C21-B233-89F7-C686-39EB6B68A10E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84B34ACF-FE7D-2792-A557-E867C3125771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0A3F2E40-EFD6-69D2-C1D7-DF9837812F27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D0B02C05-A215-B070-1CAF-EC5885074BE0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6AD0C876-4A55-D269-EA00-D39AAC48BD38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CA796345-03C4-64A7-CFA9-4E909FD494B4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A1FE6506-5BED-C559-C437-72577D2EC610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0C2CA039-3B76-C7F2-B16C-61FE03BD9B49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F5F84136-7A49-E54C-F08D-07225FC8F7A8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BD20BE5-9278-C006-3EEC-6BC1DE1C33ED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26595D53-1622-B1D5-7F11-4CE720C5CB6B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B54D38AC-2F28-93FC-616B-431A0FC9FD64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51A8061B-5D20-00B2-0E88-E4C20EFBB229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9D5AC9B6-C435-6B73-0E6E-124C8435985D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9A5FF176-060C-5892-6A12-B489C814AC48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74AF0CB4-A9A7-C004-A52D-1B49A360DE0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67F51F70-D101-92C4-04EB-A8F9F8BFA56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B46AF6AD-7513-CFB8-7CB7-2B91C6198633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10FB63EC-92A6-A5B3-0873-4BA2B9AEED9C}"/>
              </a:ext>
            </a:extLst>
          </p:cNvPr>
          <p:cNvGrpSpPr/>
          <p:nvPr/>
        </p:nvGrpSpPr>
        <p:grpSpPr>
          <a:xfrm>
            <a:off x="923330" y="9083724"/>
            <a:ext cx="19964399" cy="1420863"/>
            <a:chOff x="-2759893" y="-713185"/>
            <a:chExt cx="26619200" cy="1894483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C5E6F2DA-EC00-1882-10EC-DA700A54D0BA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F2D44145-553B-C1CD-77E2-2F207C9E4427}"/>
                </a:ext>
              </a:extLst>
            </p:cNvPr>
            <p:cNvSpPr txBox="1"/>
            <p:nvPr/>
          </p:nvSpPr>
          <p:spPr>
            <a:xfrm>
              <a:off x="-2759893" y="-713185"/>
              <a:ext cx="26619200" cy="1657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55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81C9B67F-1B25-BC93-E30A-884369A54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/>
          <a:stretch/>
        </p:blipFill>
        <p:spPr>
          <a:xfrm>
            <a:off x="1115332" y="276970"/>
            <a:ext cx="15880259" cy="8147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159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25A7F-E9F8-BC68-D611-07A4C6C70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A1AA95DF-BCC1-59C9-97C1-888B6848155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3EBFFD4-1520-50B2-E1CF-182C0D884F9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DAA2A1C-FCE3-4686-CE79-F4FC7C52BA2C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8187A36-BDCB-7419-F63A-16217CE231F3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F0D3E6B-5713-F493-4B13-4E4D31F1A243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231C949-B47B-5FCB-5192-EC9914C0899B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0D1C22EB-CA82-1811-00CC-020C5E90E185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8B37E53B-4882-CCA9-EAA1-C935BE3ADEC4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D9C7174-E94A-BF90-D9A8-DC5A70F8966D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48A3EEB-5ED5-11D3-AD5D-E249DA27D2F7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5DCA0DB-8294-2EC2-3E9C-8AD93C4B6E90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D7249B3-B7E2-23B4-7E40-7993CE00E4ED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F21B0B9-5CBF-F573-41BC-50AC6F06590A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5422DA4-F876-7CA0-CAB0-97B4F0C1B6EA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5822C16-E330-64FE-313B-7BF93F6B89B7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00563C9-CD70-7501-1ADE-2A9BDB161516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43B1B02-D5B6-191B-90EA-52BEE1AE7EB9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AED7906-3E1E-74E0-AE42-E182F98D3665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7186F95D-4684-4D30-A76C-A6802E8DDE8A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8351F3C4-6F44-4E90-2791-A4A8EE910BA8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FCE8EC0-D637-254E-E2DC-2C8AE83D1556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B91F809-0BC5-CF0B-4331-6C32C2445C70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7333E5B-3509-08CF-67E6-40AB37BC8118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FED0D4F0-83BF-2B22-5D2D-AAAB6FB67040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0ADF2E15-CB89-4E12-22E0-954A974ADD17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365BE70B-1975-6C20-7C2A-2BF3B38AA431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E1682EA-9096-9C61-A9F3-96853B6DCA7E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98698DF2-1012-1274-2511-71C204B142AC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AE68A791-AAF2-A79D-81DF-7B8F10F362AE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15478734-9C97-4C47-10FA-6CD6D9D236C4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BACF882B-A226-0B58-CE9C-BCB21EAAD9DA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6A4A5465-3865-DB45-CCE9-101E596DCE88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43569611-DE73-6070-C748-833627BE3BF7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80BD1855-7737-3806-E9DD-8A66DBF595EF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73FEBCEF-0DDC-E4CF-8B5F-1354046C13A7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46075E5B-89A8-939B-A921-C7B71C21021E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C5FFBD5E-8874-A7F6-42DC-DCF776C6E395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30D2BE74-4060-1C0C-B78B-BE2C48464926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295AC8F3-4310-D4FA-3084-2E7A57BA6766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B1F00517-3486-5286-F944-1680702A442F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0E8605C5-C825-42B1-7A94-99D6BF84EEAA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1463C738-28F6-D414-0822-46046BDE46AD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97CB0E12-5B2E-8157-A709-592F20697CF5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CCAE3192-851F-4D16-F79D-614A849FB75F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A7505F48-8AD2-230E-7274-ABD2028183FD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A5E0CD2C-36CC-90F9-5996-9556A48110A6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5126013B-7B27-CB69-E979-2F085979E1A8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536BCA22-7E9D-573D-8047-C4E7A85B812B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485DACAF-88C5-2D3C-DA80-ABCE8B2275C1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C69468D8-AE3D-BBA9-85CC-7B83448250A7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E50A0383-1BDA-03EB-7C98-AD6E89A13F0D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2202349C-8C1F-929E-C5FF-A1F0CA0DBC66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894DCB2A-15A5-0AB6-B911-7FD1F466890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600D85E7-1043-7E84-A178-8E8242ED8FF3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B7BE39B5-BE7C-F573-10A0-2B7BD097345D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5C95220F-68F6-C3B8-1241-073FC1D16CA7}"/>
              </a:ext>
            </a:extLst>
          </p:cNvPr>
          <p:cNvGrpSpPr/>
          <p:nvPr/>
        </p:nvGrpSpPr>
        <p:grpSpPr>
          <a:xfrm>
            <a:off x="923330" y="9083724"/>
            <a:ext cx="19964399" cy="1420863"/>
            <a:chOff x="-2759893" y="-713185"/>
            <a:chExt cx="26619200" cy="1894483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5A80F187-0DA6-FA89-655F-4DDC4BA441D4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BD370CEE-7819-FE1E-AAB3-6A1BB484C476}"/>
                </a:ext>
              </a:extLst>
            </p:cNvPr>
            <p:cNvSpPr txBox="1"/>
            <p:nvPr/>
          </p:nvSpPr>
          <p:spPr>
            <a:xfrm>
              <a:off x="-2759893" y="-713185"/>
              <a:ext cx="26619200" cy="1657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55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425B61E3-F3DA-DDDE-D565-49C03E6C0F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245" r="1016"/>
          <a:stretch/>
        </p:blipFill>
        <p:spPr>
          <a:xfrm>
            <a:off x="1291829" y="552452"/>
            <a:ext cx="14786371" cy="8189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305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72904" y="4325800"/>
            <a:ext cx="16990962" cy="885974"/>
            <a:chOff x="0" y="0"/>
            <a:chExt cx="20183475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183475" cy="1181298"/>
            </a:xfrm>
            <a:custGeom>
              <a:avLst/>
              <a:gdLst/>
              <a:ahLst/>
              <a:cxnLst/>
              <a:rect l="l" t="t" r="r" b="b"/>
              <a:pathLst>
                <a:path w="20183475" h="1181298">
                  <a:moveTo>
                    <a:pt x="0" y="0"/>
                  </a:moveTo>
                  <a:lnTo>
                    <a:pt x="20183475" y="0"/>
                  </a:lnTo>
                  <a:lnTo>
                    <a:pt x="2018347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183475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Monetization Opportunities: Licensing Models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2000" y="7299871"/>
            <a:ext cx="5486399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Annual/Monthly Subscription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7912894"/>
            <a:ext cx="5150941" cy="1360885"/>
            <a:chOff x="0" y="0"/>
            <a:chExt cx="6867922" cy="18145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67922" cy="1814513"/>
            </a:xfrm>
            <a:custGeom>
              <a:avLst/>
              <a:gdLst/>
              <a:ahLst/>
              <a:cxnLst/>
              <a:rect l="l" t="t" r="r" b="b"/>
              <a:pathLst>
                <a:path w="6867922" h="1814513">
                  <a:moveTo>
                    <a:pt x="0" y="0"/>
                  </a:moveTo>
                  <a:lnTo>
                    <a:pt x="6867922" y="0"/>
                  </a:lnTo>
                  <a:lnTo>
                    <a:pt x="6867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6867922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Offer an annual subscription model for schools, with access to all features and ongoing support.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18474" y="7049840"/>
            <a:ext cx="3650902" cy="442912"/>
            <a:chOff x="0" y="0"/>
            <a:chExt cx="4867870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67870" cy="590550"/>
            </a:xfrm>
            <a:custGeom>
              <a:avLst/>
              <a:gdLst/>
              <a:ahLst/>
              <a:cxnLst/>
              <a:rect l="l" t="t" r="r" b="b"/>
              <a:pathLst>
                <a:path w="4867870" h="590550">
                  <a:moveTo>
                    <a:pt x="0" y="0"/>
                  </a:moveTo>
                  <a:lnTo>
                    <a:pt x="4867870" y="0"/>
                  </a:lnTo>
                  <a:lnTo>
                    <a:pt x="486787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867870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Per-Student Licensing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568380" y="7834313"/>
            <a:ext cx="5151090" cy="1439466"/>
            <a:chOff x="0" y="-104775"/>
            <a:chExt cx="6868120" cy="19192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868120" cy="1814513"/>
            </a:xfrm>
            <a:custGeom>
              <a:avLst/>
              <a:gdLst/>
              <a:ahLst/>
              <a:cxnLst/>
              <a:rect l="l" t="t" r="r" b="b"/>
              <a:pathLst>
                <a:path w="6868120" h="1814513">
                  <a:moveTo>
                    <a:pt x="0" y="0"/>
                  </a:moveTo>
                  <a:lnTo>
                    <a:pt x="6868120" y="0"/>
                  </a:lnTo>
                  <a:lnTo>
                    <a:pt x="686812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6868120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Provide per-student licensing, allowing schools to scale the platform based on their needs.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948048" y="7299871"/>
            <a:ext cx="3544044" cy="442912"/>
            <a:chOff x="0" y="0"/>
            <a:chExt cx="4725392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Custom Packages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144672" y="7912894"/>
            <a:ext cx="5150941" cy="1360885"/>
            <a:chOff x="0" y="0"/>
            <a:chExt cx="6867922" cy="181451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867922" cy="1814513"/>
            </a:xfrm>
            <a:custGeom>
              <a:avLst/>
              <a:gdLst/>
              <a:ahLst/>
              <a:cxnLst/>
              <a:rect l="l" t="t" r="r" b="b"/>
              <a:pathLst>
                <a:path w="6867922" h="1814513">
                  <a:moveTo>
                    <a:pt x="0" y="0"/>
                  </a:moveTo>
                  <a:lnTo>
                    <a:pt x="6867922" y="0"/>
                  </a:lnTo>
                  <a:lnTo>
                    <a:pt x="6867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6867922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Offer customized packages tailored to specific school requirements and budget constraints.</a:t>
              </a:r>
            </a:p>
          </p:txBody>
        </p:sp>
      </p:grpSp>
      <p:pic>
        <p:nvPicPr>
          <p:cNvPr id="37" name="Graphic 36" descr="Daily calendar with solid fill">
            <a:extLst>
              <a:ext uri="{FF2B5EF4-FFF2-40B4-BE49-F238E27FC236}">
                <a16:creationId xmlns:a16="http://schemas.microsoft.com/office/drawing/2014/main" id="{40781B1B-6C3F-46C7-76A7-67C427B32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0508" y="5888981"/>
            <a:ext cx="914400" cy="914400"/>
          </a:xfrm>
          <a:prstGeom prst="rect">
            <a:avLst/>
          </a:prstGeom>
        </p:spPr>
      </p:pic>
      <p:pic>
        <p:nvPicPr>
          <p:cNvPr id="39" name="Graphic 38" descr="Coins with solid fill">
            <a:extLst>
              <a:ext uri="{FF2B5EF4-FFF2-40B4-BE49-F238E27FC236}">
                <a16:creationId xmlns:a16="http://schemas.microsoft.com/office/drawing/2014/main" id="{E936A4B7-4843-3821-FB86-D7FEFDA0BD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3985" y="5888981"/>
            <a:ext cx="914400" cy="914400"/>
          </a:xfrm>
          <a:prstGeom prst="rect">
            <a:avLst/>
          </a:prstGeom>
        </p:spPr>
      </p:pic>
      <p:pic>
        <p:nvPicPr>
          <p:cNvPr id="41" name="Graphic 40" descr="Handshake with solid fill">
            <a:extLst>
              <a:ext uri="{FF2B5EF4-FFF2-40B4-BE49-F238E27FC236}">
                <a16:creationId xmlns:a16="http://schemas.microsoft.com/office/drawing/2014/main" id="{B0B281DB-6069-DE35-FAFA-857E930B29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97000" y="5888981"/>
            <a:ext cx="1080270" cy="11592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67216" y="2942928"/>
            <a:ext cx="9700783" cy="1523702"/>
            <a:chOff x="-33362" y="-850304"/>
            <a:chExt cx="12934378" cy="20316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33362" y="-850304"/>
              <a:ext cx="12934378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Conclusion and Next Steps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891831"/>
            <a:ext cx="9445526" cy="1814512"/>
            <a:chOff x="0" y="0"/>
            <a:chExt cx="12594035" cy="24193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2419350"/>
            </a:xfrm>
            <a:custGeom>
              <a:avLst/>
              <a:gdLst/>
              <a:ahLst/>
              <a:cxnLst/>
              <a:rect l="l" t="t" r="r" b="b"/>
              <a:pathLst>
                <a:path w="12594035" h="2419350">
                  <a:moveTo>
                    <a:pt x="0" y="0"/>
                  </a:moveTo>
                  <a:lnTo>
                    <a:pt x="12594035" y="0"/>
                  </a:lnTo>
                  <a:lnTo>
                    <a:pt x="1259403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2594035" cy="2524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The School Management App is poised to revolutionize education by streamlining operations, improving communication, and providing real-time insights. We're excited to partner with schools and educators to implement this innovative platform and unlock its full potential.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85800" y="885975"/>
            <a:ext cx="15627547" cy="2439697"/>
            <a:chOff x="0" y="-2071629"/>
            <a:chExt cx="20836729" cy="32529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34114" cy="1181298"/>
            </a:xfrm>
            <a:custGeom>
              <a:avLst/>
              <a:gdLst/>
              <a:ahLst/>
              <a:cxnLst/>
              <a:rect l="l" t="t" r="r" b="b"/>
              <a:pathLst>
                <a:path w="20534114" h="1181298">
                  <a:moveTo>
                    <a:pt x="0" y="0"/>
                  </a:moveTo>
                  <a:lnTo>
                    <a:pt x="20534114" y="0"/>
                  </a:lnTo>
                  <a:lnTo>
                    <a:pt x="2053411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302616" y="-2071629"/>
              <a:ext cx="20534113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The Need for Streamlined School Management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4542830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Inefficient Processes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269260"/>
            <a:ext cx="4972645" cy="1814512"/>
            <a:chOff x="0" y="0"/>
            <a:chExt cx="6630193" cy="24193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30193" cy="2419350"/>
            </a:xfrm>
            <a:custGeom>
              <a:avLst/>
              <a:gdLst/>
              <a:ahLst/>
              <a:cxnLst/>
              <a:rect l="l" t="t" r="r" b="b"/>
              <a:pathLst>
                <a:path w="6630193" h="2419350">
                  <a:moveTo>
                    <a:pt x="0" y="0"/>
                  </a:moveTo>
                  <a:lnTo>
                    <a:pt x="6630193" y="0"/>
                  </a:lnTo>
                  <a:lnTo>
                    <a:pt x="6630193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6630193" cy="2524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Manual processes for tasks like attendance, scheduling, and communication lead to time-consuming efforts and errors.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66160" y="4542830"/>
            <a:ext cx="4361110" cy="442912"/>
            <a:chOff x="0" y="0"/>
            <a:chExt cx="5814813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14813" cy="590550"/>
            </a:xfrm>
            <a:custGeom>
              <a:avLst/>
              <a:gdLst/>
              <a:ahLst/>
              <a:cxnLst/>
              <a:rect l="l" t="t" r="r" b="b"/>
              <a:pathLst>
                <a:path w="5814813" h="590550">
                  <a:moveTo>
                    <a:pt x="0" y="0"/>
                  </a:moveTo>
                  <a:lnTo>
                    <a:pt x="5814813" y="0"/>
                  </a:lnTo>
                  <a:lnTo>
                    <a:pt x="581481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814813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Lack of Real-Time Insights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66160" y="5269260"/>
            <a:ext cx="4972645" cy="1935576"/>
            <a:chOff x="0" y="0"/>
            <a:chExt cx="6630193" cy="258076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30193" cy="1814513"/>
            </a:xfrm>
            <a:custGeom>
              <a:avLst/>
              <a:gdLst/>
              <a:ahLst/>
              <a:cxnLst/>
              <a:rect l="l" t="t" r="r" b="b"/>
              <a:pathLst>
                <a:path w="6630193" h="181451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661480"/>
              <a:ext cx="663019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Limited access to data and insights hampers informed decision-making and proactive problem-solving.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340084" y="4542830"/>
            <a:ext cx="4511725" cy="442912"/>
            <a:chOff x="0" y="0"/>
            <a:chExt cx="6015633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15633" cy="590550"/>
            </a:xfrm>
            <a:custGeom>
              <a:avLst/>
              <a:gdLst/>
              <a:ahLst/>
              <a:cxnLst/>
              <a:rect l="l" t="t" r="r" b="b"/>
              <a:pathLst>
                <a:path w="6015633" h="590550">
                  <a:moveTo>
                    <a:pt x="0" y="0"/>
                  </a:moveTo>
                  <a:lnTo>
                    <a:pt x="6015633" y="0"/>
                  </a:lnTo>
                  <a:lnTo>
                    <a:pt x="601563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6015633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Communication Challenges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40084" y="5269260"/>
            <a:ext cx="4972645" cy="1644403"/>
            <a:chOff x="0" y="0"/>
            <a:chExt cx="6630193" cy="219253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630193" cy="1814513"/>
            </a:xfrm>
            <a:custGeom>
              <a:avLst/>
              <a:gdLst/>
              <a:ahLst/>
              <a:cxnLst/>
              <a:rect l="l" t="t" r="r" b="b"/>
              <a:pathLst>
                <a:path w="6630193" h="181451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273249"/>
              <a:ext cx="663019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Disjointed communication between students, teachers, and administrators create confusion and delays.</a:t>
              </a:r>
            </a:p>
          </p:txBody>
        </p:sp>
      </p:grpSp>
      <p:pic>
        <p:nvPicPr>
          <p:cNvPr id="27" name="Graphic 26" descr="Stopwatch with solid fill">
            <a:extLst>
              <a:ext uri="{FF2B5EF4-FFF2-40B4-BE49-F238E27FC236}">
                <a16:creationId xmlns:a16="http://schemas.microsoft.com/office/drawing/2014/main" id="{4C26D311-F3A2-D268-3FCD-F0E56E5E2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2400" y="3122690"/>
            <a:ext cx="914400" cy="914400"/>
          </a:xfrm>
          <a:prstGeom prst="rect">
            <a:avLst/>
          </a:prstGeom>
        </p:spPr>
      </p:pic>
      <p:pic>
        <p:nvPicPr>
          <p:cNvPr id="29" name="Graphic 28" descr="Chat with solid fill">
            <a:extLst>
              <a:ext uri="{FF2B5EF4-FFF2-40B4-BE49-F238E27FC236}">
                <a16:creationId xmlns:a16="http://schemas.microsoft.com/office/drawing/2014/main" id="{A0711C87-53A2-410D-4BB3-51AE748AD7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10157" y="3006446"/>
            <a:ext cx="914400" cy="1146888"/>
          </a:xfrm>
          <a:prstGeom prst="rect">
            <a:avLst/>
          </a:prstGeom>
        </p:spPr>
      </p:pic>
      <p:pic>
        <p:nvPicPr>
          <p:cNvPr id="31" name="Graphic 30" descr="Bar graph with downward trend with solid fill">
            <a:extLst>
              <a:ext uri="{FF2B5EF4-FFF2-40B4-BE49-F238E27FC236}">
                <a16:creationId xmlns:a16="http://schemas.microsoft.com/office/drawing/2014/main" id="{0C87BD53-CED5-F673-A1A4-559C6E727D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1614" y="3122690"/>
            <a:ext cx="1092838" cy="97155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  <p:txBody>
            <a:bodyPr/>
            <a:lstStyle/>
            <a:p>
              <a:endParaRPr lang="fr-FR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" y="1028937"/>
            <a:ext cx="11456830" cy="1338704"/>
            <a:chOff x="0" y="-603640"/>
            <a:chExt cx="15275774" cy="17849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147727" cy="1181298"/>
            </a:xfrm>
            <a:custGeom>
              <a:avLst/>
              <a:gdLst/>
              <a:ahLst/>
              <a:cxnLst/>
              <a:rect l="l" t="t" r="r" b="b"/>
              <a:pathLst>
                <a:path w="15147727" h="1181298">
                  <a:moveTo>
                    <a:pt x="0" y="0"/>
                  </a:moveTo>
                  <a:lnTo>
                    <a:pt x="15147727" y="0"/>
                  </a:lnTo>
                  <a:lnTo>
                    <a:pt x="1514772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8047" y="-603640"/>
              <a:ext cx="15147727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and Teacher Management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4996458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Profiles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722888"/>
            <a:ext cx="7805886" cy="907256"/>
            <a:chOff x="0" y="0"/>
            <a:chExt cx="10407848" cy="12096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Comprehensive student profiles with academic records, attendance data, and personalized information.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99401" y="4996458"/>
            <a:ext cx="3608486" cy="442912"/>
            <a:chOff x="0" y="0"/>
            <a:chExt cx="4811315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1315" cy="590550"/>
            </a:xfrm>
            <a:custGeom>
              <a:avLst/>
              <a:gdLst/>
              <a:ahLst/>
              <a:cxnLst/>
              <a:rect l="l" t="t" r="r" b="b"/>
              <a:pathLst>
                <a:path w="4811315" h="590550">
                  <a:moveTo>
                    <a:pt x="0" y="0"/>
                  </a:moveTo>
                  <a:lnTo>
                    <a:pt x="4811315" y="0"/>
                  </a:lnTo>
                  <a:lnTo>
                    <a:pt x="481131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811315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Teacher Management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99401" y="5722888"/>
            <a:ext cx="7805886" cy="907256"/>
            <a:chOff x="0" y="0"/>
            <a:chExt cx="10407848" cy="12096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Streamlined teacher management, including assigning classes, tracking progress, and facilitating communication.</a:t>
              </a:r>
            </a:p>
          </p:txBody>
        </p:sp>
      </p:grpSp>
      <p:pic>
        <p:nvPicPr>
          <p:cNvPr id="21" name="Graphic 20" descr="Classroom with solid fill">
            <a:extLst>
              <a:ext uri="{FF2B5EF4-FFF2-40B4-BE49-F238E27FC236}">
                <a16:creationId xmlns:a16="http://schemas.microsoft.com/office/drawing/2014/main" id="{C8601601-CD9D-E080-88EB-A39AC5765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800" y="3556993"/>
            <a:ext cx="914400" cy="914400"/>
          </a:xfrm>
          <a:prstGeom prst="rect">
            <a:avLst/>
          </a:prstGeom>
        </p:spPr>
      </p:pic>
      <p:pic>
        <p:nvPicPr>
          <p:cNvPr id="23" name="Graphic 22" descr="Graduation cap with solid fill">
            <a:extLst>
              <a:ext uri="{FF2B5EF4-FFF2-40B4-BE49-F238E27FC236}">
                <a16:creationId xmlns:a16="http://schemas.microsoft.com/office/drawing/2014/main" id="{A13B58D9-5F52-B35A-762A-A6FB9E2F5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1200" y="3643616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/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/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/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8B150E66-D7D7-4ABC-82E4-70E6CAEBF97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240F44D0-DDC2-6162-30E3-8ED980644B2B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9D3CD8E6-355F-79AC-5A1D-EF3223F3631D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8969F25F-FE0A-A4AB-2637-B925DC84FB1A}"/>
              </a:ext>
            </a:extLst>
          </p:cNvPr>
          <p:cNvGrpSpPr/>
          <p:nvPr/>
        </p:nvGrpSpPr>
        <p:grpSpPr>
          <a:xfrm>
            <a:off x="2968229" y="8980885"/>
            <a:ext cx="11537833" cy="1523702"/>
            <a:chOff x="-33362" y="-850304"/>
            <a:chExt cx="15383778" cy="2031602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48A77CCA-B468-99FE-7848-16A6D23215C6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A98E7321-7031-8312-26D9-2101C12E160C}"/>
                </a:ext>
              </a:extLst>
            </p:cNvPr>
            <p:cNvSpPr txBox="1"/>
            <p:nvPr/>
          </p:nvSpPr>
          <p:spPr>
            <a:xfrm>
              <a:off x="-33362" y="-850304"/>
              <a:ext cx="15383778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and Teacher Management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78C1548F-AA02-96D6-A3B3-58DC841C7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"/>
          <a:stretch/>
        </p:blipFill>
        <p:spPr>
          <a:xfrm>
            <a:off x="3489971" y="1368920"/>
            <a:ext cx="10515533" cy="6728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8706-F4E8-DAC4-1D6A-1314AE5EB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4EC8AD34-BFD4-3015-81DB-A63EEC15662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4ACA810-6585-CCC0-EE9C-A4283DBD2975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19FD599-DC2F-095B-3EC0-81FEE397963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DFE2E90-2DEF-AFB5-F9C5-1FA72D5388C3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A6C1936-AF0D-1289-6CE3-CAD573885B5E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FEF87B-411D-EFE5-E437-35598589975D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0F3A3ACC-5CD9-959C-6044-BD24BC105B97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66085C8-BDFB-E0B1-D8D1-EA2BC93B84EC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9B4E5B8-F4F8-E39B-CCC0-3DF96E266A6F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EFDDC02-557C-CA7F-E3BF-E565E060FC06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5593C71-921E-63D1-3C52-3C0ADA5C26E6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62E83F9-3812-B18E-A791-DF375FCAB4FB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88C86F0-D3FA-295B-C872-9C5EA4A70FE0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723523CB-EA5E-23D4-7958-225C2AD70A7A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CBBA2F5-1DDD-F2C4-26AA-2B828725EF21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9BA801F8-3F69-6CF7-FEE7-B1F7CF69F332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91EC9A08-2CFC-BE81-AAFC-A0D94D837F86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885212A-C089-A0A6-D1E6-A25D615478CE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617FBE27-4666-8CAB-8463-563FE1E9B9E6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CE137564-6297-731B-621C-63B8AF236F23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715382A6-2525-59FE-F123-F7646E96F601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BE4C42E9-E1B0-C032-882E-8339C9CCFA85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9D811B78-535B-6FA9-0056-3BBC1AE6E910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FC746709-1D9F-1B5F-0A0D-5803A4D96709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5D3F09B0-82FE-51F2-CEAC-47511E2D3E32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BC693EF4-7A13-5E06-BEA3-51B2534050DB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F0E8B8EE-E16F-5D7F-D216-5F8583E10DD9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493FBE9E-C36B-1845-C055-756468E17E3A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576501B2-6254-8275-54DC-05D764DE83FE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1921A9D8-9B45-86F6-9337-540054292E09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4743043A-F9CD-02EF-14E1-842997D3F87C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B7B2DF10-C721-9555-6B38-C1F09D205426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BA70F419-804D-36AB-8FA1-C0FE82D224BA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DAC7941B-D641-BE39-6F68-08A76A8ADB71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773C20B1-750E-AB56-7BDE-4915D19B0627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73A00046-483F-7E75-D773-B38665001BFD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2A316D56-A6A3-CB1F-3BEC-FF309B66D8BF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3D099F50-E1C6-8826-8579-16FC5FDA84E4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259BFF3C-04E4-D394-2DAA-69F75AF81D89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9648DBFB-4758-FE1A-E13D-337D19803B02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F10870CB-AAFD-284F-AA01-333C05AA3628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25BAE0FD-0B90-8253-AF91-F773F7DDBD29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0E7A70F4-665A-301E-042A-477BB0F52046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792C624B-9992-0E03-F3F5-CD71F0968F30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99D2DF98-357A-A937-73C0-D7DCCB69F333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EAF314AF-F815-82A6-1986-A1379DA85F02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20E3105F-5113-C530-6EB2-B25830EB1CFB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D2386BEC-08C1-F20B-6175-8FE224035945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CCAA2AFA-EF67-3B24-484D-777C3FEFB72E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0D4668CD-D51D-F7EB-072F-15ACEAB2025D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8005B8AD-D5AC-DDFF-7055-28CEC8E1B87B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C6795579-E343-DE38-CC9B-944DB4351B3F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EABD811A-296B-0D18-5456-7BC29F88132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78DE851B-FAF7-DC51-BB8F-B9EDC6DA411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EFA3EEDD-88EE-2EF6-6EB2-1275991762E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975E3A1D-DE3F-CAE4-6D09-49BBC7C6BB63}"/>
              </a:ext>
            </a:extLst>
          </p:cNvPr>
          <p:cNvGrpSpPr/>
          <p:nvPr/>
        </p:nvGrpSpPr>
        <p:grpSpPr>
          <a:xfrm>
            <a:off x="2968229" y="8980885"/>
            <a:ext cx="11537833" cy="1523702"/>
            <a:chOff x="-33362" y="-850304"/>
            <a:chExt cx="15383778" cy="2031602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E0D3C2E0-16B7-12CD-2EDD-F3EC76363BEF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7905D433-87E2-84B4-3E4F-3877882D51A5}"/>
                </a:ext>
              </a:extLst>
            </p:cNvPr>
            <p:cNvSpPr txBox="1"/>
            <p:nvPr/>
          </p:nvSpPr>
          <p:spPr>
            <a:xfrm>
              <a:off x="-33362" y="-850304"/>
              <a:ext cx="15383778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and Teacher Management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46CF0C55-6DB3-509D-45BF-25C5F33CF0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8"/>
          <a:stretch/>
        </p:blipFill>
        <p:spPr>
          <a:xfrm>
            <a:off x="2156980" y="909953"/>
            <a:ext cx="14104292" cy="764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0568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924669" y="938361"/>
            <a:ext cx="9580661" cy="1651099"/>
            <a:chOff x="0" y="0"/>
            <a:chExt cx="12774215" cy="22014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74215" cy="2201465"/>
            </a:xfrm>
            <a:custGeom>
              <a:avLst/>
              <a:gdLst/>
              <a:ahLst/>
              <a:cxnLst/>
              <a:rect l="l" t="t" r="r" b="b"/>
              <a:pathLst>
                <a:path w="12774215" h="2201465">
                  <a:moveTo>
                    <a:pt x="0" y="0"/>
                  </a:moveTo>
                  <a:lnTo>
                    <a:pt x="12774215" y="0"/>
                  </a:lnTo>
                  <a:lnTo>
                    <a:pt x="12774215" y="2201465"/>
                  </a:lnTo>
                  <a:lnTo>
                    <a:pt x="0" y="22014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2774215" cy="22681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5187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Calendar Scheduling and Coordination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06562" y="2985641"/>
            <a:ext cx="28575" cy="6362998"/>
            <a:chOff x="0" y="0"/>
            <a:chExt cx="38100" cy="84839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00" cy="8483981"/>
            </a:xfrm>
            <a:custGeom>
              <a:avLst/>
              <a:gdLst/>
              <a:ahLst/>
              <a:cxnLst/>
              <a:rect l="l" t="t" r="r" b="b"/>
              <a:pathLst>
                <a:path w="38100" h="848398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464931"/>
                  </a:lnTo>
                  <a:cubicBezTo>
                    <a:pt x="38100" y="8475473"/>
                    <a:pt x="29591" y="8483981"/>
                    <a:pt x="19050" y="8483981"/>
                  </a:cubicBezTo>
                  <a:cubicBezTo>
                    <a:pt x="8509" y="8483981"/>
                    <a:pt x="0" y="8475473"/>
                    <a:pt x="0" y="8464931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589485" y="3565772"/>
            <a:ext cx="924669" cy="28575"/>
            <a:chOff x="0" y="0"/>
            <a:chExt cx="1232892" cy="38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2916" cy="38100"/>
            </a:xfrm>
            <a:custGeom>
              <a:avLst/>
              <a:gdLst/>
              <a:ahLst/>
              <a:cxnLst/>
              <a:rect l="l" t="t" r="r" b="b"/>
              <a:pathLst>
                <a:path w="12329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3866" y="0"/>
                  </a:lnTo>
                  <a:cubicBezTo>
                    <a:pt x="1224407" y="0"/>
                    <a:pt x="1232916" y="8509"/>
                    <a:pt x="1232916" y="19050"/>
                  </a:cubicBezTo>
                  <a:cubicBezTo>
                    <a:pt x="1232916" y="29591"/>
                    <a:pt x="1224407" y="38100"/>
                    <a:pt x="12138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18878" y="3278089"/>
            <a:ext cx="603945" cy="603945"/>
            <a:chOff x="0" y="0"/>
            <a:chExt cx="805260" cy="805260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792607" cy="792607"/>
            </a:xfrm>
            <a:custGeom>
              <a:avLst/>
              <a:gdLst/>
              <a:ahLst/>
              <a:cxnLst/>
              <a:rect l="l" t="t" r="r" b="b"/>
              <a:pathLst>
                <a:path w="792607" h="792607">
                  <a:moveTo>
                    <a:pt x="0" y="147955"/>
                  </a:moveTo>
                  <a:cubicBezTo>
                    <a:pt x="0" y="66294"/>
                    <a:pt x="66294" y="0"/>
                    <a:pt x="147955" y="0"/>
                  </a:cubicBezTo>
                  <a:lnTo>
                    <a:pt x="644652" y="0"/>
                  </a:lnTo>
                  <a:cubicBezTo>
                    <a:pt x="726313" y="0"/>
                    <a:pt x="792607" y="66294"/>
                    <a:pt x="792607" y="147955"/>
                  </a:cubicBezTo>
                  <a:lnTo>
                    <a:pt x="792607" y="644652"/>
                  </a:lnTo>
                  <a:cubicBezTo>
                    <a:pt x="792607" y="726313"/>
                    <a:pt x="726313" y="792607"/>
                    <a:pt x="644652" y="792607"/>
                  </a:cubicBezTo>
                  <a:lnTo>
                    <a:pt x="147955" y="792607"/>
                  </a:lnTo>
                  <a:cubicBezTo>
                    <a:pt x="66294" y="792607"/>
                    <a:pt x="0" y="726313"/>
                    <a:pt x="0" y="64465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805307" cy="805307"/>
            </a:xfrm>
            <a:custGeom>
              <a:avLst/>
              <a:gdLst/>
              <a:ahLst/>
              <a:cxnLst/>
              <a:rect l="l" t="t" r="r" b="b"/>
              <a:pathLst>
                <a:path w="805307" h="805307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51002" y="0"/>
                  </a:lnTo>
                  <a:lnTo>
                    <a:pt x="651002" y="6350"/>
                  </a:lnTo>
                  <a:lnTo>
                    <a:pt x="651002" y="0"/>
                  </a:lnTo>
                  <a:cubicBezTo>
                    <a:pt x="736219" y="0"/>
                    <a:pt x="805307" y="69088"/>
                    <a:pt x="805307" y="154305"/>
                  </a:cubicBezTo>
                  <a:lnTo>
                    <a:pt x="798957" y="154305"/>
                  </a:lnTo>
                  <a:lnTo>
                    <a:pt x="805307" y="154305"/>
                  </a:lnTo>
                  <a:lnTo>
                    <a:pt x="805307" y="651002"/>
                  </a:lnTo>
                  <a:lnTo>
                    <a:pt x="798957" y="651002"/>
                  </a:lnTo>
                  <a:lnTo>
                    <a:pt x="805307" y="651002"/>
                  </a:lnTo>
                  <a:cubicBezTo>
                    <a:pt x="805307" y="736219"/>
                    <a:pt x="736219" y="805307"/>
                    <a:pt x="651002" y="805307"/>
                  </a:cubicBezTo>
                  <a:lnTo>
                    <a:pt x="651002" y="798957"/>
                  </a:lnTo>
                  <a:lnTo>
                    <a:pt x="651002" y="805307"/>
                  </a:lnTo>
                  <a:lnTo>
                    <a:pt x="154305" y="805307"/>
                  </a:lnTo>
                  <a:lnTo>
                    <a:pt x="154305" y="798957"/>
                  </a:lnTo>
                  <a:lnTo>
                    <a:pt x="154305" y="805307"/>
                  </a:lnTo>
                  <a:cubicBezTo>
                    <a:pt x="69088" y="805307"/>
                    <a:pt x="0" y="736219"/>
                    <a:pt x="0" y="651002"/>
                  </a:cubicBezTo>
                  <a:lnTo>
                    <a:pt x="0" y="154305"/>
                  </a:lnTo>
                  <a:lnTo>
                    <a:pt x="6350" y="154305"/>
                  </a:lnTo>
                  <a:lnTo>
                    <a:pt x="0" y="154305"/>
                  </a:lnTo>
                  <a:moveTo>
                    <a:pt x="12700" y="154305"/>
                  </a:moveTo>
                  <a:lnTo>
                    <a:pt x="12700" y="651002"/>
                  </a:lnTo>
                  <a:lnTo>
                    <a:pt x="6350" y="651002"/>
                  </a:lnTo>
                  <a:lnTo>
                    <a:pt x="12700" y="651002"/>
                  </a:lnTo>
                  <a:cubicBezTo>
                    <a:pt x="12700" y="729234"/>
                    <a:pt x="76073" y="792607"/>
                    <a:pt x="154305" y="792607"/>
                  </a:cubicBezTo>
                  <a:lnTo>
                    <a:pt x="651002" y="792607"/>
                  </a:lnTo>
                  <a:cubicBezTo>
                    <a:pt x="729234" y="792607"/>
                    <a:pt x="792607" y="729234"/>
                    <a:pt x="792607" y="651002"/>
                  </a:cubicBezTo>
                  <a:lnTo>
                    <a:pt x="792607" y="154305"/>
                  </a:lnTo>
                  <a:cubicBezTo>
                    <a:pt x="792607" y="76073"/>
                    <a:pt x="729107" y="12700"/>
                    <a:pt x="651002" y="12700"/>
                  </a:cubicBezTo>
                  <a:lnTo>
                    <a:pt x="154305" y="12700"/>
                  </a:lnTo>
                  <a:lnTo>
                    <a:pt x="154305" y="6350"/>
                  </a:lnTo>
                  <a:lnTo>
                    <a:pt x="154305" y="12700"/>
                  </a:lnTo>
                  <a:cubicBezTo>
                    <a:pt x="76073" y="12700"/>
                    <a:pt x="12700" y="76073"/>
                    <a:pt x="12700" y="15430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43459" y="3381821"/>
            <a:ext cx="154632" cy="396329"/>
            <a:chOff x="0" y="0"/>
            <a:chExt cx="206177" cy="5284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6177" cy="528438"/>
            </a:xfrm>
            <a:custGeom>
              <a:avLst/>
              <a:gdLst/>
              <a:ahLst/>
              <a:cxnLst/>
              <a:rect l="l" t="t" r="r" b="b"/>
              <a:pathLst>
                <a:path w="206177" h="528438">
                  <a:moveTo>
                    <a:pt x="0" y="0"/>
                  </a:moveTo>
                  <a:lnTo>
                    <a:pt x="206177" y="0"/>
                  </a:lnTo>
                  <a:lnTo>
                    <a:pt x="206177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206177" cy="490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30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773859" y="3249811"/>
            <a:ext cx="3302496" cy="412700"/>
            <a:chOff x="0" y="0"/>
            <a:chExt cx="4403328" cy="5502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Class Schedules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773859" y="3821014"/>
            <a:ext cx="7731472" cy="845344"/>
            <a:chOff x="0" y="0"/>
            <a:chExt cx="10308630" cy="11271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08630" cy="1127125"/>
            </a:xfrm>
            <a:custGeom>
              <a:avLst/>
              <a:gdLst/>
              <a:ahLst/>
              <a:cxnLst/>
              <a:rect l="l" t="t" r="r" b="b"/>
              <a:pathLst>
                <a:path w="10308630" h="1127125">
                  <a:moveTo>
                    <a:pt x="0" y="0"/>
                  </a:moveTo>
                  <a:lnTo>
                    <a:pt x="10308630" y="0"/>
                  </a:lnTo>
                  <a:lnTo>
                    <a:pt x="10308630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10308630" cy="12223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Easy-to-use calendar for scheduling classes, assignments, and exams.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89485" y="5774829"/>
            <a:ext cx="924669" cy="28575"/>
            <a:chOff x="0" y="0"/>
            <a:chExt cx="1232892" cy="38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32916" cy="38100"/>
            </a:xfrm>
            <a:custGeom>
              <a:avLst/>
              <a:gdLst/>
              <a:ahLst/>
              <a:cxnLst/>
              <a:rect l="l" t="t" r="r" b="b"/>
              <a:pathLst>
                <a:path w="12329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3866" y="0"/>
                  </a:lnTo>
                  <a:cubicBezTo>
                    <a:pt x="1224407" y="0"/>
                    <a:pt x="1232916" y="8509"/>
                    <a:pt x="1232916" y="19050"/>
                  </a:cubicBezTo>
                  <a:cubicBezTo>
                    <a:pt x="1232916" y="29591"/>
                    <a:pt x="1224407" y="38100"/>
                    <a:pt x="12138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018878" y="5487144"/>
            <a:ext cx="603945" cy="603945"/>
            <a:chOff x="0" y="0"/>
            <a:chExt cx="805260" cy="805260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792607" cy="792607"/>
            </a:xfrm>
            <a:custGeom>
              <a:avLst/>
              <a:gdLst/>
              <a:ahLst/>
              <a:cxnLst/>
              <a:rect l="l" t="t" r="r" b="b"/>
              <a:pathLst>
                <a:path w="792607" h="792607">
                  <a:moveTo>
                    <a:pt x="0" y="147955"/>
                  </a:moveTo>
                  <a:cubicBezTo>
                    <a:pt x="0" y="66294"/>
                    <a:pt x="66294" y="0"/>
                    <a:pt x="147955" y="0"/>
                  </a:cubicBezTo>
                  <a:lnTo>
                    <a:pt x="644652" y="0"/>
                  </a:lnTo>
                  <a:cubicBezTo>
                    <a:pt x="726313" y="0"/>
                    <a:pt x="792607" y="66294"/>
                    <a:pt x="792607" y="147955"/>
                  </a:cubicBezTo>
                  <a:lnTo>
                    <a:pt x="792607" y="644652"/>
                  </a:lnTo>
                  <a:cubicBezTo>
                    <a:pt x="792607" y="726313"/>
                    <a:pt x="726313" y="792607"/>
                    <a:pt x="644652" y="792607"/>
                  </a:cubicBezTo>
                  <a:lnTo>
                    <a:pt x="147955" y="792607"/>
                  </a:lnTo>
                  <a:cubicBezTo>
                    <a:pt x="66294" y="792607"/>
                    <a:pt x="0" y="726313"/>
                    <a:pt x="0" y="64465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805307" cy="805307"/>
            </a:xfrm>
            <a:custGeom>
              <a:avLst/>
              <a:gdLst/>
              <a:ahLst/>
              <a:cxnLst/>
              <a:rect l="l" t="t" r="r" b="b"/>
              <a:pathLst>
                <a:path w="805307" h="805307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51002" y="0"/>
                  </a:lnTo>
                  <a:lnTo>
                    <a:pt x="651002" y="6350"/>
                  </a:lnTo>
                  <a:lnTo>
                    <a:pt x="651002" y="0"/>
                  </a:lnTo>
                  <a:cubicBezTo>
                    <a:pt x="736219" y="0"/>
                    <a:pt x="805307" y="69088"/>
                    <a:pt x="805307" y="154305"/>
                  </a:cubicBezTo>
                  <a:lnTo>
                    <a:pt x="798957" y="154305"/>
                  </a:lnTo>
                  <a:lnTo>
                    <a:pt x="805307" y="154305"/>
                  </a:lnTo>
                  <a:lnTo>
                    <a:pt x="805307" y="651002"/>
                  </a:lnTo>
                  <a:lnTo>
                    <a:pt x="798957" y="651002"/>
                  </a:lnTo>
                  <a:lnTo>
                    <a:pt x="805307" y="651002"/>
                  </a:lnTo>
                  <a:cubicBezTo>
                    <a:pt x="805307" y="736219"/>
                    <a:pt x="736219" y="805307"/>
                    <a:pt x="651002" y="805307"/>
                  </a:cubicBezTo>
                  <a:lnTo>
                    <a:pt x="651002" y="798957"/>
                  </a:lnTo>
                  <a:lnTo>
                    <a:pt x="651002" y="805307"/>
                  </a:lnTo>
                  <a:lnTo>
                    <a:pt x="154305" y="805307"/>
                  </a:lnTo>
                  <a:lnTo>
                    <a:pt x="154305" y="798957"/>
                  </a:lnTo>
                  <a:lnTo>
                    <a:pt x="154305" y="805307"/>
                  </a:lnTo>
                  <a:cubicBezTo>
                    <a:pt x="69088" y="805307"/>
                    <a:pt x="0" y="736219"/>
                    <a:pt x="0" y="651002"/>
                  </a:cubicBezTo>
                  <a:lnTo>
                    <a:pt x="0" y="154305"/>
                  </a:lnTo>
                  <a:lnTo>
                    <a:pt x="6350" y="154305"/>
                  </a:lnTo>
                  <a:lnTo>
                    <a:pt x="0" y="154305"/>
                  </a:lnTo>
                  <a:moveTo>
                    <a:pt x="12700" y="154305"/>
                  </a:moveTo>
                  <a:lnTo>
                    <a:pt x="12700" y="651002"/>
                  </a:lnTo>
                  <a:lnTo>
                    <a:pt x="6350" y="651002"/>
                  </a:lnTo>
                  <a:lnTo>
                    <a:pt x="12700" y="651002"/>
                  </a:lnTo>
                  <a:cubicBezTo>
                    <a:pt x="12700" y="729234"/>
                    <a:pt x="76073" y="792607"/>
                    <a:pt x="154305" y="792607"/>
                  </a:cubicBezTo>
                  <a:lnTo>
                    <a:pt x="651002" y="792607"/>
                  </a:lnTo>
                  <a:cubicBezTo>
                    <a:pt x="729234" y="792607"/>
                    <a:pt x="792607" y="729234"/>
                    <a:pt x="792607" y="651002"/>
                  </a:cubicBezTo>
                  <a:lnTo>
                    <a:pt x="792607" y="154305"/>
                  </a:lnTo>
                  <a:cubicBezTo>
                    <a:pt x="792607" y="76073"/>
                    <a:pt x="729107" y="12700"/>
                    <a:pt x="651002" y="12700"/>
                  </a:cubicBezTo>
                  <a:lnTo>
                    <a:pt x="154305" y="12700"/>
                  </a:lnTo>
                  <a:lnTo>
                    <a:pt x="154305" y="6350"/>
                  </a:lnTo>
                  <a:lnTo>
                    <a:pt x="154305" y="12700"/>
                  </a:lnTo>
                  <a:cubicBezTo>
                    <a:pt x="76073" y="12700"/>
                    <a:pt x="12700" y="76073"/>
                    <a:pt x="12700" y="15430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06699" y="5590877"/>
            <a:ext cx="228303" cy="396329"/>
            <a:chOff x="0" y="0"/>
            <a:chExt cx="304403" cy="5284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04403" cy="528438"/>
            </a:xfrm>
            <a:custGeom>
              <a:avLst/>
              <a:gdLst/>
              <a:ahLst/>
              <a:cxnLst/>
              <a:rect l="l" t="t" r="r" b="b"/>
              <a:pathLst>
                <a:path w="304403" h="528438">
                  <a:moveTo>
                    <a:pt x="0" y="0"/>
                  </a:moveTo>
                  <a:lnTo>
                    <a:pt x="304403" y="0"/>
                  </a:lnTo>
                  <a:lnTo>
                    <a:pt x="304403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38100"/>
              <a:ext cx="304403" cy="490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30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773859" y="5458866"/>
            <a:ext cx="3302496" cy="412700"/>
            <a:chOff x="0" y="0"/>
            <a:chExt cx="4403328" cy="55026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Event Coordination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773859" y="6030069"/>
            <a:ext cx="7731472" cy="845344"/>
            <a:chOff x="0" y="0"/>
            <a:chExt cx="10308630" cy="112712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308630" cy="1127125"/>
            </a:xfrm>
            <a:custGeom>
              <a:avLst/>
              <a:gdLst/>
              <a:ahLst/>
              <a:cxnLst/>
              <a:rect l="l" t="t" r="r" b="b"/>
              <a:pathLst>
                <a:path w="10308630" h="1127125">
                  <a:moveTo>
                    <a:pt x="0" y="0"/>
                  </a:moveTo>
                  <a:lnTo>
                    <a:pt x="10308630" y="0"/>
                  </a:lnTo>
                  <a:lnTo>
                    <a:pt x="10308630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95250"/>
              <a:ext cx="10308630" cy="12223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for managing school events, including parent-teacher meetings, extracurricular activities, and field trips.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589485" y="7983885"/>
            <a:ext cx="924669" cy="28575"/>
            <a:chOff x="0" y="0"/>
            <a:chExt cx="1232892" cy="381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32916" cy="38100"/>
            </a:xfrm>
            <a:custGeom>
              <a:avLst/>
              <a:gdLst/>
              <a:ahLst/>
              <a:cxnLst/>
              <a:rect l="l" t="t" r="r" b="b"/>
              <a:pathLst>
                <a:path w="12329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3866" y="0"/>
                  </a:lnTo>
                  <a:cubicBezTo>
                    <a:pt x="1224407" y="0"/>
                    <a:pt x="1232916" y="8509"/>
                    <a:pt x="1232916" y="19050"/>
                  </a:cubicBezTo>
                  <a:cubicBezTo>
                    <a:pt x="1232916" y="29591"/>
                    <a:pt x="1224407" y="38100"/>
                    <a:pt x="12138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018878" y="7696200"/>
            <a:ext cx="603945" cy="603945"/>
            <a:chOff x="0" y="0"/>
            <a:chExt cx="805260" cy="805260"/>
          </a:xfrm>
        </p:grpSpPr>
        <p:sp>
          <p:nvSpPr>
            <p:cNvPr id="42" name="Freeform 42"/>
            <p:cNvSpPr/>
            <p:nvPr/>
          </p:nvSpPr>
          <p:spPr>
            <a:xfrm>
              <a:off x="6350" y="6350"/>
              <a:ext cx="792607" cy="792607"/>
            </a:xfrm>
            <a:custGeom>
              <a:avLst/>
              <a:gdLst/>
              <a:ahLst/>
              <a:cxnLst/>
              <a:rect l="l" t="t" r="r" b="b"/>
              <a:pathLst>
                <a:path w="792607" h="792607">
                  <a:moveTo>
                    <a:pt x="0" y="147955"/>
                  </a:moveTo>
                  <a:cubicBezTo>
                    <a:pt x="0" y="66294"/>
                    <a:pt x="66294" y="0"/>
                    <a:pt x="147955" y="0"/>
                  </a:cubicBezTo>
                  <a:lnTo>
                    <a:pt x="644652" y="0"/>
                  </a:lnTo>
                  <a:cubicBezTo>
                    <a:pt x="726313" y="0"/>
                    <a:pt x="792607" y="66294"/>
                    <a:pt x="792607" y="147955"/>
                  </a:cubicBezTo>
                  <a:lnTo>
                    <a:pt x="792607" y="644652"/>
                  </a:lnTo>
                  <a:cubicBezTo>
                    <a:pt x="792607" y="726313"/>
                    <a:pt x="726313" y="792607"/>
                    <a:pt x="644652" y="792607"/>
                  </a:cubicBezTo>
                  <a:lnTo>
                    <a:pt x="147955" y="792607"/>
                  </a:lnTo>
                  <a:cubicBezTo>
                    <a:pt x="66294" y="792607"/>
                    <a:pt x="0" y="726313"/>
                    <a:pt x="0" y="64465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0"/>
              <a:ext cx="805307" cy="805307"/>
            </a:xfrm>
            <a:custGeom>
              <a:avLst/>
              <a:gdLst/>
              <a:ahLst/>
              <a:cxnLst/>
              <a:rect l="l" t="t" r="r" b="b"/>
              <a:pathLst>
                <a:path w="805307" h="805307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51002" y="0"/>
                  </a:lnTo>
                  <a:lnTo>
                    <a:pt x="651002" y="6350"/>
                  </a:lnTo>
                  <a:lnTo>
                    <a:pt x="651002" y="0"/>
                  </a:lnTo>
                  <a:cubicBezTo>
                    <a:pt x="736219" y="0"/>
                    <a:pt x="805307" y="69088"/>
                    <a:pt x="805307" y="154305"/>
                  </a:cubicBezTo>
                  <a:lnTo>
                    <a:pt x="798957" y="154305"/>
                  </a:lnTo>
                  <a:lnTo>
                    <a:pt x="805307" y="154305"/>
                  </a:lnTo>
                  <a:lnTo>
                    <a:pt x="805307" y="651002"/>
                  </a:lnTo>
                  <a:lnTo>
                    <a:pt x="798957" y="651002"/>
                  </a:lnTo>
                  <a:lnTo>
                    <a:pt x="805307" y="651002"/>
                  </a:lnTo>
                  <a:cubicBezTo>
                    <a:pt x="805307" y="736219"/>
                    <a:pt x="736219" y="805307"/>
                    <a:pt x="651002" y="805307"/>
                  </a:cubicBezTo>
                  <a:lnTo>
                    <a:pt x="651002" y="798957"/>
                  </a:lnTo>
                  <a:lnTo>
                    <a:pt x="651002" y="805307"/>
                  </a:lnTo>
                  <a:lnTo>
                    <a:pt x="154305" y="805307"/>
                  </a:lnTo>
                  <a:lnTo>
                    <a:pt x="154305" y="798957"/>
                  </a:lnTo>
                  <a:lnTo>
                    <a:pt x="154305" y="805307"/>
                  </a:lnTo>
                  <a:cubicBezTo>
                    <a:pt x="69088" y="805307"/>
                    <a:pt x="0" y="736219"/>
                    <a:pt x="0" y="651002"/>
                  </a:cubicBezTo>
                  <a:lnTo>
                    <a:pt x="0" y="154305"/>
                  </a:lnTo>
                  <a:lnTo>
                    <a:pt x="6350" y="154305"/>
                  </a:lnTo>
                  <a:lnTo>
                    <a:pt x="0" y="154305"/>
                  </a:lnTo>
                  <a:moveTo>
                    <a:pt x="12700" y="154305"/>
                  </a:moveTo>
                  <a:lnTo>
                    <a:pt x="12700" y="651002"/>
                  </a:lnTo>
                  <a:lnTo>
                    <a:pt x="6350" y="651002"/>
                  </a:lnTo>
                  <a:lnTo>
                    <a:pt x="12700" y="651002"/>
                  </a:lnTo>
                  <a:cubicBezTo>
                    <a:pt x="12700" y="729234"/>
                    <a:pt x="76073" y="792607"/>
                    <a:pt x="154305" y="792607"/>
                  </a:cubicBezTo>
                  <a:lnTo>
                    <a:pt x="651002" y="792607"/>
                  </a:lnTo>
                  <a:cubicBezTo>
                    <a:pt x="729234" y="792607"/>
                    <a:pt x="792607" y="729234"/>
                    <a:pt x="792607" y="651002"/>
                  </a:cubicBezTo>
                  <a:lnTo>
                    <a:pt x="792607" y="154305"/>
                  </a:lnTo>
                  <a:cubicBezTo>
                    <a:pt x="792607" y="76073"/>
                    <a:pt x="729107" y="12700"/>
                    <a:pt x="651002" y="12700"/>
                  </a:cubicBezTo>
                  <a:lnTo>
                    <a:pt x="154305" y="12700"/>
                  </a:lnTo>
                  <a:lnTo>
                    <a:pt x="154305" y="6350"/>
                  </a:lnTo>
                  <a:lnTo>
                    <a:pt x="154305" y="12700"/>
                  </a:lnTo>
                  <a:cubicBezTo>
                    <a:pt x="76073" y="12700"/>
                    <a:pt x="12700" y="76073"/>
                    <a:pt x="12700" y="15430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208038" y="7799934"/>
            <a:ext cx="225475" cy="396329"/>
            <a:chOff x="0" y="0"/>
            <a:chExt cx="300633" cy="52843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00633" cy="528438"/>
            </a:xfrm>
            <a:custGeom>
              <a:avLst/>
              <a:gdLst/>
              <a:ahLst/>
              <a:cxnLst/>
              <a:rect l="l" t="t" r="r" b="b"/>
              <a:pathLst>
                <a:path w="300633" h="528438">
                  <a:moveTo>
                    <a:pt x="0" y="0"/>
                  </a:moveTo>
                  <a:lnTo>
                    <a:pt x="300633" y="0"/>
                  </a:lnTo>
                  <a:lnTo>
                    <a:pt x="300633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38100"/>
              <a:ext cx="300633" cy="490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30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2773859" y="7667922"/>
            <a:ext cx="3302496" cy="412700"/>
            <a:chOff x="0" y="0"/>
            <a:chExt cx="4403328" cy="55026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Updates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2773859" y="8239125"/>
            <a:ext cx="7731472" cy="845344"/>
            <a:chOff x="0" y="0"/>
            <a:chExt cx="10308630" cy="112712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308630" cy="1127125"/>
            </a:xfrm>
            <a:custGeom>
              <a:avLst/>
              <a:gdLst/>
              <a:ahLst/>
              <a:cxnLst/>
              <a:rect l="l" t="t" r="r" b="b"/>
              <a:pathLst>
                <a:path w="10308630" h="1127125">
                  <a:moveTo>
                    <a:pt x="0" y="0"/>
                  </a:moveTo>
                  <a:lnTo>
                    <a:pt x="10308630" y="0"/>
                  </a:lnTo>
                  <a:lnTo>
                    <a:pt x="10308630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95250"/>
              <a:ext cx="10308630" cy="12223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Notifications for changes in schedules, reminders for assignments, and important announcements.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CB44315-99FD-7662-BBDE-3DA2B7FCCD8B}"/>
              </a:ext>
            </a:extLst>
          </p:cNvPr>
          <p:cNvSpPr/>
          <p:nvPr/>
        </p:nvSpPr>
        <p:spPr>
          <a:xfrm>
            <a:off x="11429998" y="603980"/>
            <a:ext cx="1676401" cy="3343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F5F75-CF86-31EF-D479-2ED32807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9664AC2B-419C-E55C-E48A-A2CEDB96795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2283A85-A155-EF6A-8D69-8DDBC5BAC8FD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B2D193B-D8A2-508A-DD63-A76E1E853BF1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32FE663-C14B-2745-EE42-E2FAA3B82F80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41FC88B-436D-224E-94D2-51064E6ED16D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D2D0B6C-2132-CEA4-1D4B-1AA6E825F8C7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DB713E58-1837-78F5-A42B-921D66E66D58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1D6AB68C-D8DE-CF86-E1FD-A946D70E9CB6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C4F889D-1F28-A66B-B73E-E92A4DB34925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7724BAB-219B-7347-AA62-5E110CD68818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D174C4F-1478-B122-BB0F-5EAACD3FA7D4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65748F3-ABD9-81E4-C246-5FF0F5EFFDC3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305BC5D-31B3-6DB9-F43B-B6B5FB341E19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C773B4B8-5D26-B178-FBAF-9981092B5544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977394B-BBFF-AD31-95BA-842B07AC66BB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CC720711-B8BA-03E0-DBD2-5FC8D4F9B3FA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D71CE0A-BD0F-A7F7-2966-FDF7B47FBAE2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21E77A1-2597-4E52-D075-3398B6A2A5BD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D918A114-1EFC-B0D0-A48B-162A40DBAB60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3366E20-5DC3-2C87-2BE2-9B7964180DBE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8E1A2B4-E700-FDC2-1A44-A19228604FC2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64B67769-4852-121E-220D-FEA7CD63FA69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4333B4EF-78B6-C905-D312-BCE136BBB58B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3011677A-8177-A810-13BA-A158EDEEB2BC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CA9B8A68-886B-3518-A899-531A9F712DE8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72173E5-98B8-89F4-62C2-8429BB8FF60E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04E47C4-048D-40A1-2456-D236DC7AD52D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9526D5B3-C5DA-8042-B10B-1006BA39168D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0F77E83F-33CA-556B-E75D-24D289BA8009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FEC8756-751A-1DC0-357C-C8505EAB306D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FAC72442-3AE9-2973-9BDE-56A3C9D0BC76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7D3E70EC-A79A-B8B0-E982-0652B0853E93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BC5B8D99-F9E5-F9B4-2296-CE9E476CB18F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EC4A32C6-F3C3-E075-F777-308AA5309A3F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B64BE1B2-8848-0561-63A0-73E02809B103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F4C74B92-9BDC-FB27-9122-29C0D52B3A36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0CAEE8C0-C80E-14BE-66EB-39A909AEE536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CABF5195-067F-3AEF-4B64-B851C8619D91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3034010C-31BE-6EB3-A3FD-39BA8BBDF1C4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D9DBE031-035E-1229-0A14-15E9FDF7888C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A4B3409C-43FD-9FC2-AD9E-D9BBCEF13C4B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305BCD76-8A60-0998-431D-6D42E37719E4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734CEE85-BBF0-C35F-CE77-F346CE7417E0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94703EC1-9FFB-AB90-05EE-67EAF3121AA4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4176504F-FF1A-927E-F897-81B75A537DB0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B31AC1BA-E6D1-0F83-616B-10D0450CE02A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00AEC53-9885-A4DB-A681-08DF38CB5BC1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9EFBC0D8-639C-60E4-8C8A-35193913F64C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39DE0457-A1AC-7745-2E72-16CBB854E0EC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C6F40275-5CA5-A371-B2AB-865007A73A6A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16F3BE4D-EB90-7A1C-5006-97AC6E6E23B9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566D8F69-D95F-920C-05A5-CEF51C646C9A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92EA6D07-1506-0DD3-9520-F460F4DF8E3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D80BBBF5-2FD5-C88C-125F-49769217040C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6F819204-9561-0ED5-66F4-170C5AB128A4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B2D2DEA6-38A3-BA30-32B5-5FB5AC17E7D7}"/>
              </a:ext>
            </a:extLst>
          </p:cNvPr>
          <p:cNvGrpSpPr/>
          <p:nvPr/>
        </p:nvGrpSpPr>
        <p:grpSpPr>
          <a:xfrm>
            <a:off x="1668961" y="8947249"/>
            <a:ext cx="15033127" cy="1557338"/>
            <a:chOff x="-1765719" y="-895152"/>
            <a:chExt cx="20044170" cy="207645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06D3D1F7-6609-53CB-4AA2-88E3F6B263A4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168ED399-1EF9-EAA5-D199-3ED24B6EE059}"/>
                </a:ext>
              </a:extLst>
            </p:cNvPr>
            <p:cNvSpPr txBox="1"/>
            <p:nvPr/>
          </p:nvSpPr>
          <p:spPr>
            <a:xfrm>
              <a:off x="-1765719" y="-895152"/>
              <a:ext cx="20044170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Calendar Scheduling and Coordination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9789F475-2A71-179F-4E82-7D0401DC8A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/>
          <a:stretch/>
        </p:blipFill>
        <p:spPr>
          <a:xfrm>
            <a:off x="945028" y="426146"/>
            <a:ext cx="15544800" cy="8056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84989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4168519"/>
            <a:ext cx="10572750" cy="1697392"/>
            <a:chOff x="0" y="-1081890"/>
            <a:chExt cx="14097000" cy="22631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097000" cy="1181298"/>
            </a:xfrm>
            <a:custGeom>
              <a:avLst/>
              <a:gdLst/>
              <a:ahLst/>
              <a:cxnLst/>
              <a:rect l="l" t="t" r="r" b="b"/>
              <a:pathLst>
                <a:path w="14097000" h="1181298">
                  <a:moveTo>
                    <a:pt x="0" y="0"/>
                  </a:moveTo>
                  <a:lnTo>
                    <a:pt x="14097000" y="0"/>
                  </a:lnTo>
                  <a:lnTo>
                    <a:pt x="1409700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81890"/>
              <a:ext cx="14097000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Automated Payment Processing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7475" y="6286351"/>
            <a:ext cx="5254973" cy="2569517"/>
            <a:chOff x="0" y="0"/>
            <a:chExt cx="7006630" cy="342602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85280" y="6584156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Tuition Payments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5280" y="7197179"/>
            <a:ext cx="4659362" cy="1360885"/>
            <a:chOff x="0" y="0"/>
            <a:chExt cx="6212483" cy="18145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12483" cy="1814513"/>
            </a:xfrm>
            <a:custGeom>
              <a:avLst/>
              <a:gdLst/>
              <a:ahLst/>
              <a:cxnLst/>
              <a:rect l="l" t="t" r="r" b="b"/>
              <a:pathLst>
                <a:path w="6212483" h="181451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621248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Automated system for processing tuition payments, including installments and financial aid.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16440" y="6286351"/>
            <a:ext cx="5254973" cy="2569517"/>
            <a:chOff x="0" y="0"/>
            <a:chExt cx="7006630" cy="342602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814245" y="6584156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Fee Management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814245" y="7197179"/>
            <a:ext cx="4659362" cy="1360885"/>
            <a:chOff x="0" y="0"/>
            <a:chExt cx="6212483" cy="18145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212483" cy="1814513"/>
            </a:xfrm>
            <a:custGeom>
              <a:avLst/>
              <a:gdLst/>
              <a:ahLst/>
              <a:cxnLst/>
              <a:rect l="l" t="t" r="r" b="b"/>
              <a:pathLst>
                <a:path w="6212483" h="181451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621248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Efficiently track and manage other fees, such as book fees, lab fees, and extracurricular fees.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45404" y="6286351"/>
            <a:ext cx="5254973" cy="2569517"/>
            <a:chOff x="0" y="0"/>
            <a:chExt cx="7006630" cy="342602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343210" y="6584156"/>
            <a:ext cx="3778002" cy="442912"/>
            <a:chOff x="0" y="0"/>
            <a:chExt cx="5037337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037337" cy="590550"/>
            </a:xfrm>
            <a:custGeom>
              <a:avLst/>
              <a:gdLst/>
              <a:ahLst/>
              <a:cxnLst/>
              <a:rect l="l" t="t" r="r" b="b"/>
              <a:pathLst>
                <a:path w="5037337" h="590550">
                  <a:moveTo>
                    <a:pt x="0" y="0"/>
                  </a:moveTo>
                  <a:lnTo>
                    <a:pt x="5037337" y="0"/>
                  </a:lnTo>
                  <a:lnTo>
                    <a:pt x="503733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5037337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Transparent Reporting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343210" y="7197179"/>
            <a:ext cx="4659362" cy="1360885"/>
            <a:chOff x="0" y="0"/>
            <a:chExt cx="6212483" cy="181451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212483" cy="1814513"/>
            </a:xfrm>
            <a:custGeom>
              <a:avLst/>
              <a:gdLst/>
              <a:ahLst/>
              <a:cxnLst/>
              <a:rect l="l" t="t" r="r" b="b"/>
              <a:pathLst>
                <a:path w="6212483" h="181451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621248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Detailed payment history and reports for students, parents, and administrators.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F815B-B0D4-935D-477D-F73245665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732A5B97-51D6-4353-BA3B-4CBD54BDC0B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42207D5-9DC4-EB26-3242-120C64648A85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4D01147-FE76-4EE0-485B-6308E3DF327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0C7C64-981E-05FA-948D-F49AEAE007F4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51B2521-CEBD-FB99-54A7-B2C7C7A7E216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7DFBC43-3C11-F366-2A3B-0AB82E3F4A61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41A17734-74C6-C676-5574-D1C8E1608F67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139B966-1690-CFF6-D6CD-44B194BD0914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F139F89-8C5E-C9E7-92A1-BF100791E0A3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B183417-120F-2BC8-E889-05CA17F23C98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E5DCDE9-C43E-D016-BB6B-241C20FF0B14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A4EEB82-D36F-6591-CC9E-0EF04331B7B8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889BD86-D93F-E2D9-E21D-D7D6FCA408DD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C33F495-1B85-941E-53EA-95522A2F18C4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887B74C-130A-4DFA-328C-18BD92E6DB7A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12900831-5A7F-B14F-8192-B207E95665DC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108C23E7-EAB5-6E65-59FB-5A9D91001F85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40276B3-E6C3-4565-33BA-881789641997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7E021BF1-A98A-0B0C-5CD0-3F1401B3D5FC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79C893F9-6A82-6A87-54C8-C9384F558F17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0F29ED0A-F3E0-1415-2451-DA76C4258853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9F86907F-E6A7-FDBF-EC1A-14B5F2B749A3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AB989F00-BFD6-87CD-6FCF-9D76C0CD8447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57980EF3-669E-BA19-F22D-D83425D0F457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6A0C9439-AFEB-5BFE-77C5-E706B6842D38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D7858701-7A74-D4CC-A51E-B6DC483A2667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371BFA1-2A8F-CC60-392F-BB0EEC8C7FA2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0380D570-8473-1FF2-C4B9-DE875A824CDD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A594B93B-6C85-ED48-83C8-D73B3F27B26A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2C75D96-C888-C31C-5BB3-D5D9C9B14591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72558977-7F4A-59A8-9621-CF7943715D30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35D1D932-4193-17B1-356D-E91572F2B1B6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632117D6-154D-91AD-A0EF-A207F81BD14D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55128E10-20CA-CDF8-8823-A740233C2477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890856A5-9C1E-95A0-8C69-88A0D5D08BD3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70E7BD4A-3E9A-3301-8102-A110C0B41793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09895817-0FA7-9E88-A26E-5E8BC817F735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73B506D0-E166-486A-AD80-32CEE50B4657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052686D0-D06E-723A-AEF2-51F36ABDAFA4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B4008ECF-82A6-9509-B7DF-0174486E4095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5E486087-7487-965C-8BEA-F7D3CD9EAFF4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99E4AE89-C02A-3845-2338-9B86F777A1D2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C90D55E8-2E97-631F-B62D-11B00F2AAFB8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472500B4-181A-FE31-D349-12A747D71DFD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B0D2AEE7-711E-4E8D-B4EA-F1FD3D05FAC2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E80D1478-7F8F-BB76-F817-8C8CB7230AC6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E8C27021-3A15-C9D2-9947-40B427EBF24A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FC5B8822-876C-D82C-CADE-5F207F33316B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841B1FD9-B7B6-B1DB-DE86-37A700D1190C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87B0A266-47FA-8833-677D-57088FB26D21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78E3A99B-5028-A673-392C-74AD042DCA3C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D5EC4720-8DF8-9AA4-D0EE-601691385F3B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C861CA84-742A-F3DD-EED0-7A34853B8AA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6E688E54-73CA-4239-E1CE-A9DA4DCF5B4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C27B7050-CF30-1A56-B17F-334EFFE0C91A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3C4402B2-B422-8B34-6B06-CE8B167C367A}"/>
              </a:ext>
            </a:extLst>
          </p:cNvPr>
          <p:cNvGrpSpPr/>
          <p:nvPr/>
        </p:nvGrpSpPr>
        <p:grpSpPr>
          <a:xfrm>
            <a:off x="2993250" y="8796791"/>
            <a:ext cx="15014971" cy="1707796"/>
            <a:chOff x="-1" y="-1095763"/>
            <a:chExt cx="20019962" cy="2277061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0E13CE69-0B2F-17C8-AF3A-F82BB27B6A9A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8FE79CE1-9A8E-F85B-2009-115A97F4F115}"/>
                </a:ext>
              </a:extLst>
            </p:cNvPr>
            <p:cNvSpPr txBox="1"/>
            <p:nvPr/>
          </p:nvSpPr>
          <p:spPr>
            <a:xfrm>
              <a:off x="-1" y="-1095763"/>
              <a:ext cx="20019962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Automated Payment Processing</a:t>
              </a: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9394C3BA-0CF8-C7E7-C0FF-E2040FB199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4"/>
          <a:stretch/>
        </p:blipFill>
        <p:spPr>
          <a:xfrm>
            <a:off x="1456414" y="989653"/>
            <a:ext cx="14173200" cy="74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1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1131</Words>
  <Application>Microsoft Office PowerPoint</Application>
  <PresentationFormat>Custom</PresentationFormat>
  <Paragraphs>223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Arimo Bold</vt:lpstr>
      <vt:lpstr>Arimo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School-Management-App-Streamlining-School-Operations (1).pptx</dc:title>
  <cp:lastModifiedBy>msi</cp:lastModifiedBy>
  <cp:revision>8</cp:revision>
  <dcterms:created xsi:type="dcterms:W3CDTF">2006-08-16T00:00:00Z</dcterms:created>
  <dcterms:modified xsi:type="dcterms:W3CDTF">2025-01-11T13:35:54Z</dcterms:modified>
  <dc:identifier>DAGb4aZJm5c</dc:identifier>
</cp:coreProperties>
</file>